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5"/>
  </p:notesMasterIdLst>
  <p:handoutMasterIdLst>
    <p:handoutMasterId r:id="rId36"/>
  </p:handoutMasterIdLst>
  <p:sldIdLst>
    <p:sldId id="256" r:id="rId2"/>
    <p:sldId id="257" r:id="rId3"/>
    <p:sldId id="258" r:id="rId4"/>
    <p:sldId id="259" r:id="rId5"/>
    <p:sldId id="260" r:id="rId6"/>
    <p:sldId id="261" r:id="rId7"/>
    <p:sldId id="298" r:id="rId8"/>
    <p:sldId id="264" r:id="rId9"/>
    <p:sldId id="296" r:id="rId10"/>
    <p:sldId id="263" r:id="rId11"/>
    <p:sldId id="265" r:id="rId12"/>
    <p:sldId id="269" r:id="rId13"/>
    <p:sldId id="290" r:id="rId14"/>
    <p:sldId id="266" r:id="rId15"/>
    <p:sldId id="267" r:id="rId16"/>
    <p:sldId id="282" r:id="rId17"/>
    <p:sldId id="297" r:id="rId18"/>
    <p:sldId id="291" r:id="rId19"/>
    <p:sldId id="283" r:id="rId20"/>
    <p:sldId id="276" r:id="rId21"/>
    <p:sldId id="280" r:id="rId22"/>
    <p:sldId id="279" r:id="rId23"/>
    <p:sldId id="273" r:id="rId24"/>
    <p:sldId id="277" r:id="rId25"/>
    <p:sldId id="281" r:id="rId26"/>
    <p:sldId id="299" r:id="rId27"/>
    <p:sldId id="300" r:id="rId28"/>
    <p:sldId id="301" r:id="rId29"/>
    <p:sldId id="275" r:id="rId30"/>
    <p:sldId id="355" r:id="rId31"/>
    <p:sldId id="274" r:id="rId32"/>
    <p:sldId id="284" r:id="rId33"/>
    <p:sldId id="278"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5E5B"/>
    <a:srgbClr val="FF7E79"/>
    <a:srgbClr val="FF0000"/>
    <a:srgbClr val="B8CCFF"/>
    <a:srgbClr val="0000FF"/>
    <a:srgbClr val="FF2600"/>
    <a:srgbClr val="FFC0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6"/>
    <p:restoredTop sz="92413"/>
  </p:normalViewPr>
  <p:slideViewPr>
    <p:cSldViewPr snapToGrid="0" snapToObjects="1" showGuides="1">
      <p:cViewPr varScale="1">
        <p:scale>
          <a:sx n="66" d="100"/>
          <a:sy n="66" d="100"/>
        </p:scale>
        <p:origin x="1012" y="32"/>
      </p:cViewPr>
      <p:guideLst>
        <p:guide orient="horz" pos="2137"/>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ihorin\of23sihori\&#30740;&#31350;\&#20462;&#35542;\&#35413;&#20385;&#23455;&#39443;&#32080;&#26524;\&#23455;&#39443;&#32080;&#26524;&#12414;&#12392;&#1241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ihorin\of23sihori\&#30740;&#31350;\&#20462;&#35542;\&#35413;&#20385;&#23455;&#39443;&#32080;&#26524;\&#23455;&#39443;&#32080;&#26524;&#12414;&#12392;&#12417;.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Users\ihorin\of23sihori\&#30740;&#31350;\&#20462;&#35542;\&#35413;&#20385;&#23455;&#39443;&#32080;&#26524;\&#23455;&#39443;&#32080;&#26524;&#12414;&#12392;&#1241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ihorin\of23sihori\&#30740;&#31350;\&#20462;&#35542;\&#35413;&#20385;&#23455;&#39443;&#32080;&#26524;\&#23455;&#39443;&#32080;&#26524;&#12414;&#12392;&#12417;.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35925298787461E-2"/>
          <c:y val="2.7414011829196314E-2"/>
          <c:w val="0.90364125461955913"/>
          <c:h val="0.90478066001158153"/>
        </c:manualLayout>
      </c:layout>
      <c:barChart>
        <c:barDir val="col"/>
        <c:grouping val="stacked"/>
        <c:varyColors val="0"/>
        <c:ser>
          <c:idx val="0"/>
          <c:order val="0"/>
          <c:tx>
            <c:strRef>
              <c:f>考察まとめ!$C$204</c:f>
              <c:strCache>
                <c:ptCount val="1"/>
                <c:pt idx="0">
                  <c:v>修正なし</c:v>
                </c:pt>
              </c:strCache>
            </c:strRef>
          </c:tx>
          <c:spPr>
            <a:solidFill>
              <a:schemeClr val="accent3"/>
            </a:solidFill>
            <a:ln>
              <a:noFill/>
            </a:ln>
            <a:effectLst/>
          </c:spPr>
          <c:invertIfNegative val="0"/>
          <c:cat>
            <c:strRef>
              <c:f>考察まとめ!$D$203:$G$203</c:f>
              <c:strCache>
                <c:ptCount val="4"/>
                <c:pt idx="0">
                  <c:v>状況１</c:v>
                </c:pt>
                <c:pt idx="1">
                  <c:v>状況２</c:v>
                </c:pt>
                <c:pt idx="2">
                  <c:v>状況３</c:v>
                </c:pt>
                <c:pt idx="3">
                  <c:v>状況４</c:v>
                </c:pt>
              </c:strCache>
            </c:strRef>
          </c:cat>
          <c:val>
            <c:numRef>
              <c:f>考察まとめ!$D$204:$G$204</c:f>
              <c:numCache>
                <c:formatCode>General</c:formatCode>
                <c:ptCount val="4"/>
                <c:pt idx="0">
                  <c:v>43</c:v>
                </c:pt>
                <c:pt idx="1">
                  <c:v>57</c:v>
                </c:pt>
                <c:pt idx="2">
                  <c:v>32</c:v>
                </c:pt>
                <c:pt idx="3">
                  <c:v>30</c:v>
                </c:pt>
              </c:numCache>
            </c:numRef>
          </c:val>
          <c:extLst xmlns:c16r2="http://schemas.microsoft.com/office/drawing/2015/06/chart">
            <c:ext xmlns:c16="http://schemas.microsoft.com/office/drawing/2014/chart" uri="{C3380CC4-5D6E-409C-BE32-E72D297353CC}">
              <c16:uniqueId val="{00000000-2AFD-EF49-83F7-43220EF2359B}"/>
            </c:ext>
          </c:extLst>
        </c:ser>
        <c:ser>
          <c:idx val="1"/>
          <c:order val="1"/>
          <c:tx>
            <c:strRef>
              <c:f>考察まとめ!$C$205</c:f>
              <c:strCache>
                <c:ptCount val="1"/>
                <c:pt idx="0">
                  <c:v>単語単位での修正</c:v>
                </c:pt>
              </c:strCache>
            </c:strRef>
          </c:tx>
          <c:spPr>
            <a:solidFill>
              <a:schemeClr val="accent4"/>
            </a:solidFill>
            <a:ln>
              <a:noFill/>
            </a:ln>
            <a:effectLst/>
          </c:spPr>
          <c:invertIfNegative val="0"/>
          <c:cat>
            <c:strRef>
              <c:f>考察まとめ!$D$203:$G$203</c:f>
              <c:strCache>
                <c:ptCount val="4"/>
                <c:pt idx="0">
                  <c:v>状況１</c:v>
                </c:pt>
                <c:pt idx="1">
                  <c:v>状況２</c:v>
                </c:pt>
                <c:pt idx="2">
                  <c:v>状況３</c:v>
                </c:pt>
                <c:pt idx="3">
                  <c:v>状況４</c:v>
                </c:pt>
              </c:strCache>
            </c:strRef>
          </c:cat>
          <c:val>
            <c:numRef>
              <c:f>考察まとめ!$D$205:$G$205</c:f>
              <c:numCache>
                <c:formatCode>General</c:formatCode>
                <c:ptCount val="4"/>
                <c:pt idx="0">
                  <c:v>1</c:v>
                </c:pt>
                <c:pt idx="1">
                  <c:v>1</c:v>
                </c:pt>
                <c:pt idx="2">
                  <c:v>1</c:v>
                </c:pt>
                <c:pt idx="3">
                  <c:v>2</c:v>
                </c:pt>
              </c:numCache>
            </c:numRef>
          </c:val>
          <c:extLst xmlns:c16r2="http://schemas.microsoft.com/office/drawing/2015/06/chart">
            <c:ext xmlns:c16="http://schemas.microsoft.com/office/drawing/2014/chart" uri="{C3380CC4-5D6E-409C-BE32-E72D297353CC}">
              <c16:uniqueId val="{00000001-2AFD-EF49-83F7-43220EF2359B}"/>
            </c:ext>
          </c:extLst>
        </c:ser>
        <c:ser>
          <c:idx val="2"/>
          <c:order val="2"/>
          <c:tx>
            <c:strRef>
              <c:f>考察まとめ!$C$206</c:f>
              <c:strCache>
                <c:ptCount val="1"/>
                <c:pt idx="0">
                  <c:v>単語と文での修正</c:v>
                </c:pt>
              </c:strCache>
            </c:strRef>
          </c:tx>
          <c:spPr>
            <a:solidFill>
              <a:schemeClr val="accent1"/>
            </a:solidFill>
            <a:ln>
              <a:noFill/>
            </a:ln>
            <a:effectLst/>
          </c:spPr>
          <c:invertIfNegative val="0"/>
          <c:cat>
            <c:strRef>
              <c:f>考察まとめ!$D$203:$G$203</c:f>
              <c:strCache>
                <c:ptCount val="4"/>
                <c:pt idx="0">
                  <c:v>状況１</c:v>
                </c:pt>
                <c:pt idx="1">
                  <c:v>状況２</c:v>
                </c:pt>
                <c:pt idx="2">
                  <c:v>状況３</c:v>
                </c:pt>
                <c:pt idx="3">
                  <c:v>状況４</c:v>
                </c:pt>
              </c:strCache>
            </c:strRef>
          </c:cat>
          <c:val>
            <c:numRef>
              <c:f>考察まとめ!$D$206:$G$206</c:f>
              <c:numCache>
                <c:formatCode>General</c:formatCode>
                <c:ptCount val="4"/>
                <c:pt idx="0">
                  <c:v>9</c:v>
                </c:pt>
                <c:pt idx="1">
                  <c:v>3</c:v>
                </c:pt>
                <c:pt idx="2">
                  <c:v>19</c:v>
                </c:pt>
                <c:pt idx="3">
                  <c:v>11</c:v>
                </c:pt>
              </c:numCache>
            </c:numRef>
          </c:val>
          <c:extLst xmlns:c16r2="http://schemas.microsoft.com/office/drawing/2015/06/chart">
            <c:ext xmlns:c16="http://schemas.microsoft.com/office/drawing/2014/chart" uri="{C3380CC4-5D6E-409C-BE32-E72D297353CC}">
              <c16:uniqueId val="{00000002-2AFD-EF49-83F7-43220EF2359B}"/>
            </c:ext>
          </c:extLst>
        </c:ser>
        <c:ser>
          <c:idx val="3"/>
          <c:order val="3"/>
          <c:tx>
            <c:strRef>
              <c:f>考察まとめ!$C$207</c:f>
              <c:strCache>
                <c:ptCount val="1"/>
                <c:pt idx="0">
                  <c:v>文単位での修正</c:v>
                </c:pt>
              </c:strCache>
            </c:strRef>
          </c:tx>
          <c:spPr>
            <a:solidFill>
              <a:schemeClr val="accent2"/>
            </a:solidFill>
            <a:ln>
              <a:noFill/>
            </a:ln>
            <a:effectLst/>
          </c:spPr>
          <c:invertIfNegative val="0"/>
          <c:cat>
            <c:strRef>
              <c:f>考察まとめ!$D$203:$G$203</c:f>
              <c:strCache>
                <c:ptCount val="4"/>
                <c:pt idx="0">
                  <c:v>状況１</c:v>
                </c:pt>
                <c:pt idx="1">
                  <c:v>状況２</c:v>
                </c:pt>
                <c:pt idx="2">
                  <c:v>状況３</c:v>
                </c:pt>
                <c:pt idx="3">
                  <c:v>状況４</c:v>
                </c:pt>
              </c:strCache>
            </c:strRef>
          </c:cat>
          <c:val>
            <c:numRef>
              <c:f>考察まとめ!$D$207:$G$207</c:f>
              <c:numCache>
                <c:formatCode>General</c:formatCode>
                <c:ptCount val="4"/>
                <c:pt idx="0">
                  <c:v>26</c:v>
                </c:pt>
                <c:pt idx="1">
                  <c:v>17</c:v>
                </c:pt>
                <c:pt idx="2">
                  <c:v>37</c:v>
                </c:pt>
                <c:pt idx="3">
                  <c:v>19</c:v>
                </c:pt>
              </c:numCache>
            </c:numRef>
          </c:val>
          <c:extLst xmlns:c16r2="http://schemas.microsoft.com/office/drawing/2015/06/chart">
            <c:ext xmlns:c16="http://schemas.microsoft.com/office/drawing/2014/chart" uri="{C3380CC4-5D6E-409C-BE32-E72D297353CC}">
              <c16:uniqueId val="{00000003-2AFD-EF49-83F7-43220EF2359B}"/>
            </c:ext>
          </c:extLst>
        </c:ser>
        <c:dLbls>
          <c:showLegendKey val="0"/>
          <c:showVal val="0"/>
          <c:showCatName val="0"/>
          <c:showSerName val="0"/>
          <c:showPercent val="0"/>
          <c:showBubbleSize val="0"/>
        </c:dLbls>
        <c:gapWidth val="150"/>
        <c:overlap val="100"/>
        <c:axId val="373015608"/>
        <c:axId val="373016000"/>
      </c:barChart>
      <c:catAx>
        <c:axId val="37301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373016000"/>
        <c:crosses val="autoZero"/>
        <c:auto val="1"/>
        <c:lblAlgn val="ctr"/>
        <c:lblOffset val="100"/>
        <c:noMultiLvlLbl val="0"/>
      </c:catAx>
      <c:valAx>
        <c:axId val="373016000"/>
        <c:scaling>
          <c:orientation val="minMax"/>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ja-JP" altLang="en-US" sz="1400">
                    <a:solidFill>
                      <a:schemeClr val="tx1"/>
                    </a:solidFill>
                  </a:rPr>
                  <a:t>文数</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373015608"/>
        <c:crosses val="autoZero"/>
        <c:crossBetween val="between"/>
      </c:valAx>
      <c:spPr>
        <a:noFill/>
        <a:ln>
          <a:solidFill>
            <a:schemeClr val="tx1">
              <a:lumMod val="50000"/>
              <a:lumOff val="50000"/>
            </a:schemeClr>
          </a:solidFill>
        </a:ln>
        <a:effectLst/>
      </c:spPr>
    </c:plotArea>
    <c:legend>
      <c:legendPos val="b"/>
      <c:layout>
        <c:manualLayout>
          <c:xMode val="edge"/>
          <c:yMode val="edge"/>
          <c:x val="0.25118546800728347"/>
          <c:y val="4.8132329411793968E-2"/>
          <c:w val="0.72183703933406929"/>
          <c:h val="4.516591540171528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119635489262286E-2"/>
          <c:y val="0.12709105918211835"/>
          <c:w val="0.91532304102930129"/>
          <c:h val="0.7562001524003048"/>
        </c:manualLayout>
      </c:layout>
      <c:barChart>
        <c:barDir val="col"/>
        <c:grouping val="clustered"/>
        <c:varyColors val="0"/>
        <c:ser>
          <c:idx val="0"/>
          <c:order val="0"/>
          <c:tx>
            <c:strRef>
              <c:f>評価点まとめ!$V$49</c:f>
              <c:strCache>
                <c:ptCount val="1"/>
                <c:pt idx="0">
                  <c:v>推敲1回目(システムなし)</c:v>
                </c:pt>
              </c:strCache>
            </c:strRef>
          </c:tx>
          <c:spPr>
            <a:solidFill>
              <a:schemeClr val="accent1"/>
            </a:solidFill>
            <a:ln>
              <a:noFill/>
            </a:ln>
            <a:effectLst/>
          </c:spPr>
          <c:invertIfNegative val="0"/>
          <c:cat>
            <c:strRef>
              <c:f>評価点まとめ!$U$50:$U$53</c:f>
              <c:strCache>
                <c:ptCount val="4"/>
                <c:pt idx="0">
                  <c:v>状況１</c:v>
                </c:pt>
                <c:pt idx="1">
                  <c:v>状況２</c:v>
                </c:pt>
                <c:pt idx="2">
                  <c:v>状況３</c:v>
                </c:pt>
                <c:pt idx="3">
                  <c:v>状況４</c:v>
                </c:pt>
              </c:strCache>
            </c:strRef>
          </c:cat>
          <c:val>
            <c:numRef>
              <c:f>評価点まとめ!$V$50:$V$53</c:f>
              <c:numCache>
                <c:formatCode>0.0</c:formatCode>
                <c:ptCount val="4"/>
                <c:pt idx="0">
                  <c:v>3.5</c:v>
                </c:pt>
                <c:pt idx="1">
                  <c:v>5</c:v>
                </c:pt>
                <c:pt idx="2">
                  <c:v>3.7</c:v>
                </c:pt>
                <c:pt idx="3">
                  <c:v>4.5</c:v>
                </c:pt>
              </c:numCache>
            </c:numRef>
          </c:val>
          <c:extLst xmlns:c16r2="http://schemas.microsoft.com/office/drawing/2015/06/chart">
            <c:ext xmlns:c16="http://schemas.microsoft.com/office/drawing/2014/chart" uri="{C3380CC4-5D6E-409C-BE32-E72D297353CC}">
              <c16:uniqueId val="{00000000-FDCA-314D-AB42-E4BC53BA997E}"/>
            </c:ext>
          </c:extLst>
        </c:ser>
        <c:ser>
          <c:idx val="1"/>
          <c:order val="1"/>
          <c:tx>
            <c:strRef>
              <c:f>評価点まとめ!$W$49</c:f>
              <c:strCache>
                <c:ptCount val="1"/>
                <c:pt idx="0">
                  <c:v>推敲2回目(システムあり)</c:v>
                </c:pt>
              </c:strCache>
            </c:strRef>
          </c:tx>
          <c:spPr>
            <a:solidFill>
              <a:schemeClr val="accent2"/>
            </a:solidFill>
            <a:ln>
              <a:noFill/>
            </a:ln>
            <a:effectLst/>
          </c:spPr>
          <c:invertIfNegative val="0"/>
          <c:cat>
            <c:strRef>
              <c:f>評価点まとめ!$U$50:$U$53</c:f>
              <c:strCache>
                <c:ptCount val="4"/>
                <c:pt idx="0">
                  <c:v>状況１</c:v>
                </c:pt>
                <c:pt idx="1">
                  <c:v>状況２</c:v>
                </c:pt>
                <c:pt idx="2">
                  <c:v>状況３</c:v>
                </c:pt>
                <c:pt idx="3">
                  <c:v>状況４</c:v>
                </c:pt>
              </c:strCache>
            </c:strRef>
          </c:cat>
          <c:val>
            <c:numRef>
              <c:f>評価点まとめ!$W$50:$W$53</c:f>
              <c:numCache>
                <c:formatCode>0.0</c:formatCode>
                <c:ptCount val="4"/>
                <c:pt idx="0">
                  <c:v>4.5</c:v>
                </c:pt>
                <c:pt idx="1">
                  <c:v>5.0999999999999996</c:v>
                </c:pt>
                <c:pt idx="2">
                  <c:v>4.5999999999999996</c:v>
                </c:pt>
                <c:pt idx="3">
                  <c:v>4.7</c:v>
                </c:pt>
              </c:numCache>
            </c:numRef>
          </c:val>
          <c:extLst xmlns:c16r2="http://schemas.microsoft.com/office/drawing/2015/06/chart">
            <c:ext xmlns:c16="http://schemas.microsoft.com/office/drawing/2014/chart" uri="{C3380CC4-5D6E-409C-BE32-E72D297353CC}">
              <c16:uniqueId val="{00000001-FDCA-314D-AB42-E4BC53BA997E}"/>
            </c:ext>
          </c:extLst>
        </c:ser>
        <c:dLbls>
          <c:showLegendKey val="0"/>
          <c:showVal val="0"/>
          <c:showCatName val="0"/>
          <c:showSerName val="0"/>
          <c:showPercent val="0"/>
          <c:showBubbleSize val="0"/>
        </c:dLbls>
        <c:gapWidth val="219"/>
        <c:overlap val="-27"/>
        <c:axId val="449627568"/>
        <c:axId val="449626000"/>
      </c:barChart>
      <c:catAx>
        <c:axId val="44962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0"/>
          <a:lstStyle/>
          <a:p>
            <a:pPr>
              <a:defRPr sz="1400" b="0" i="0" u="none" strike="noStrike" kern="1200" baseline="0">
                <a:solidFill>
                  <a:schemeClr val="tx1"/>
                </a:solidFill>
                <a:latin typeface="+mn-lt"/>
                <a:ea typeface="+mn-ea"/>
                <a:cs typeface="+mn-cs"/>
              </a:defRPr>
            </a:pPr>
            <a:endParaRPr lang="ja-JP"/>
          </a:p>
        </c:txPr>
        <c:crossAx val="449626000"/>
        <c:crosses val="autoZero"/>
        <c:auto val="1"/>
        <c:lblAlgn val="ctr"/>
        <c:lblOffset val="100"/>
        <c:noMultiLvlLbl val="0"/>
      </c:catAx>
      <c:valAx>
        <c:axId val="449626000"/>
        <c:scaling>
          <c:orientation val="minMax"/>
          <c:max val="7"/>
          <c:min val="0"/>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ja-JP" altLang="en-US" sz="1600">
                    <a:solidFill>
                      <a:schemeClr val="tx1"/>
                    </a:solidFill>
                  </a:rPr>
                  <a:t>評価点</a:t>
                </a:r>
                <a:endParaRPr lang="en-US" altLang="ja-JP" sz="1600">
                  <a:solidFill>
                    <a:schemeClr val="tx1"/>
                  </a:solidFill>
                </a:endParaRPr>
              </a:p>
            </c:rich>
          </c:tx>
          <c:layout>
            <c:manualLayout>
              <c:xMode val="edge"/>
              <c:yMode val="edge"/>
              <c:x val="1.6638137624101336E-3"/>
              <c:y val="0.3514014478028956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ja-JP"/>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ja-JP"/>
          </a:p>
        </c:txPr>
        <c:crossAx val="449627568"/>
        <c:crosses val="autoZero"/>
        <c:crossBetween val="between"/>
        <c:majorUnit val="1"/>
        <c:minorUnit val="1"/>
      </c:valAx>
      <c:spPr>
        <a:noFill/>
        <a:ln>
          <a:solidFill>
            <a:schemeClr val="tx1">
              <a:lumMod val="50000"/>
              <a:lumOff val="50000"/>
            </a:schemeClr>
          </a:solidFill>
        </a:ln>
        <a:effectLst/>
      </c:spPr>
    </c:plotArea>
    <c:legend>
      <c:legendPos val="b"/>
      <c:layout>
        <c:manualLayout>
          <c:xMode val="edge"/>
          <c:yMode val="edge"/>
          <c:x val="0.63582210619716661"/>
          <c:y val="8.7157099314198669E-3"/>
          <c:w val="0.36263764938275106"/>
          <c:h val="0.157420450868298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ja-JP" altLang="en-US" sz="1800">
                <a:solidFill>
                  <a:schemeClr val="tx1"/>
                </a:solidFill>
              </a:rPr>
              <a:t>修正された文の数とその内訳</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ja-JP"/>
        </a:p>
      </c:txPr>
    </c:title>
    <c:autoTitleDeleted val="0"/>
    <c:plotArea>
      <c:layout>
        <c:manualLayout>
          <c:layoutTarget val="inner"/>
          <c:xMode val="edge"/>
          <c:yMode val="edge"/>
          <c:x val="9.2102598162399824E-2"/>
          <c:y val="0.11783265831873765"/>
          <c:w val="0.89112514921842145"/>
          <c:h val="0.62648254649832635"/>
        </c:manualLayout>
      </c:layout>
      <c:barChart>
        <c:barDir val="col"/>
        <c:grouping val="stacked"/>
        <c:varyColors val="0"/>
        <c:ser>
          <c:idx val="0"/>
          <c:order val="0"/>
          <c:tx>
            <c:strRef>
              <c:f>考察まとめ!$C$154</c:f>
              <c:strCache>
                <c:ptCount val="1"/>
                <c:pt idx="0">
                  <c:v>修正されなかった文の数</c:v>
                </c:pt>
              </c:strCache>
            </c:strRef>
          </c:tx>
          <c:spPr>
            <a:solidFill>
              <a:schemeClr val="tx1">
                <a:lumMod val="65000"/>
                <a:lumOff val="35000"/>
              </a:schemeClr>
            </a:solidFill>
            <a:ln>
              <a:noFill/>
            </a:ln>
            <a:effectLst/>
          </c:spPr>
          <c:invertIfNegative val="0"/>
          <c:cat>
            <c:strRef>
              <c:f>考察まとめ!$D$153:$G$153</c:f>
              <c:strCache>
                <c:ptCount val="4"/>
                <c:pt idx="0">
                  <c:v>状況設定１</c:v>
                </c:pt>
                <c:pt idx="1">
                  <c:v>状況設定２</c:v>
                </c:pt>
                <c:pt idx="2">
                  <c:v>状況設定３</c:v>
                </c:pt>
                <c:pt idx="3">
                  <c:v>状況設定４</c:v>
                </c:pt>
              </c:strCache>
            </c:strRef>
          </c:cat>
          <c:val>
            <c:numRef>
              <c:f>考察まとめ!$D$154:$G$154</c:f>
              <c:numCache>
                <c:formatCode>General</c:formatCode>
                <c:ptCount val="4"/>
                <c:pt idx="0">
                  <c:v>43</c:v>
                </c:pt>
                <c:pt idx="1">
                  <c:v>57</c:v>
                </c:pt>
                <c:pt idx="2">
                  <c:v>32</c:v>
                </c:pt>
                <c:pt idx="3">
                  <c:v>30</c:v>
                </c:pt>
              </c:numCache>
            </c:numRef>
          </c:val>
          <c:extLst xmlns:c16r2="http://schemas.microsoft.com/office/drawing/2015/06/chart">
            <c:ext xmlns:c16="http://schemas.microsoft.com/office/drawing/2014/chart" uri="{C3380CC4-5D6E-409C-BE32-E72D297353CC}">
              <c16:uniqueId val="{00000000-2AA8-BA48-848A-2A558FB5BF10}"/>
            </c:ext>
          </c:extLst>
        </c:ser>
        <c:ser>
          <c:idx val="1"/>
          <c:order val="1"/>
          <c:tx>
            <c:strRef>
              <c:f>考察まとめ!$C$155</c:f>
              <c:strCache>
                <c:ptCount val="1"/>
                <c:pt idx="0">
                  <c:v>修正したがハイライト表示が改善しなかった文の数</c:v>
                </c:pt>
              </c:strCache>
            </c:strRef>
          </c:tx>
          <c:spPr>
            <a:solidFill>
              <a:schemeClr val="accent3"/>
            </a:solidFill>
            <a:ln>
              <a:noFill/>
            </a:ln>
            <a:effectLst/>
          </c:spPr>
          <c:invertIfNegative val="0"/>
          <c:cat>
            <c:strRef>
              <c:f>考察まとめ!$D$153:$G$153</c:f>
              <c:strCache>
                <c:ptCount val="4"/>
                <c:pt idx="0">
                  <c:v>状況設定１</c:v>
                </c:pt>
                <c:pt idx="1">
                  <c:v>状況設定２</c:v>
                </c:pt>
                <c:pt idx="2">
                  <c:v>状況設定３</c:v>
                </c:pt>
                <c:pt idx="3">
                  <c:v>状況設定４</c:v>
                </c:pt>
              </c:strCache>
            </c:strRef>
          </c:cat>
          <c:val>
            <c:numRef>
              <c:f>考察まとめ!$D$155:$G$155</c:f>
              <c:numCache>
                <c:formatCode>General</c:formatCode>
                <c:ptCount val="4"/>
                <c:pt idx="0">
                  <c:v>19</c:v>
                </c:pt>
                <c:pt idx="1">
                  <c:v>5</c:v>
                </c:pt>
                <c:pt idx="2">
                  <c:v>16</c:v>
                </c:pt>
                <c:pt idx="3">
                  <c:v>4</c:v>
                </c:pt>
              </c:numCache>
            </c:numRef>
          </c:val>
          <c:extLst xmlns:c16r2="http://schemas.microsoft.com/office/drawing/2015/06/chart">
            <c:ext xmlns:c16="http://schemas.microsoft.com/office/drawing/2014/chart" uri="{C3380CC4-5D6E-409C-BE32-E72D297353CC}">
              <c16:uniqueId val="{00000001-2AA8-BA48-848A-2A558FB5BF10}"/>
            </c:ext>
          </c:extLst>
        </c:ser>
        <c:ser>
          <c:idx val="2"/>
          <c:order val="2"/>
          <c:tx>
            <c:strRef>
              <c:f>考察まとめ!$C$156</c:f>
              <c:strCache>
                <c:ptCount val="1"/>
                <c:pt idx="0">
                  <c:v>修正で悪意ハイライトが消えた文の数</c:v>
                </c:pt>
              </c:strCache>
            </c:strRef>
          </c:tx>
          <c:spPr>
            <a:solidFill>
              <a:srgbClr val="3461FF"/>
            </a:solidFill>
            <a:ln>
              <a:noFill/>
            </a:ln>
            <a:effectLst/>
          </c:spPr>
          <c:invertIfNegative val="0"/>
          <c:cat>
            <c:strRef>
              <c:f>考察まとめ!$D$153:$G$153</c:f>
              <c:strCache>
                <c:ptCount val="4"/>
                <c:pt idx="0">
                  <c:v>状況設定１</c:v>
                </c:pt>
                <c:pt idx="1">
                  <c:v>状況設定２</c:v>
                </c:pt>
                <c:pt idx="2">
                  <c:v>状況設定３</c:v>
                </c:pt>
                <c:pt idx="3">
                  <c:v>状況設定４</c:v>
                </c:pt>
              </c:strCache>
            </c:strRef>
          </c:cat>
          <c:val>
            <c:numRef>
              <c:f>考察まとめ!$D$156:$G$156</c:f>
              <c:numCache>
                <c:formatCode>General</c:formatCode>
                <c:ptCount val="4"/>
                <c:pt idx="0">
                  <c:v>10</c:v>
                </c:pt>
                <c:pt idx="1">
                  <c:v>5</c:v>
                </c:pt>
                <c:pt idx="2">
                  <c:v>31</c:v>
                </c:pt>
                <c:pt idx="3">
                  <c:v>15</c:v>
                </c:pt>
              </c:numCache>
            </c:numRef>
          </c:val>
          <c:extLst xmlns:c16r2="http://schemas.microsoft.com/office/drawing/2015/06/chart">
            <c:ext xmlns:c16="http://schemas.microsoft.com/office/drawing/2014/chart" uri="{C3380CC4-5D6E-409C-BE32-E72D297353CC}">
              <c16:uniqueId val="{00000002-2AA8-BA48-848A-2A558FB5BF10}"/>
            </c:ext>
          </c:extLst>
        </c:ser>
        <c:ser>
          <c:idx val="3"/>
          <c:order val="3"/>
          <c:tx>
            <c:strRef>
              <c:f>考察まとめ!$C$157</c:f>
              <c:strCache>
                <c:ptCount val="1"/>
                <c:pt idx="0">
                  <c:v>修正で好意ハイライトが現れた文の数</c:v>
                </c:pt>
              </c:strCache>
            </c:strRef>
          </c:tx>
          <c:spPr>
            <a:solidFill>
              <a:srgbClr val="FF7E79"/>
            </a:solidFill>
            <a:ln>
              <a:noFill/>
            </a:ln>
            <a:effectLst/>
          </c:spPr>
          <c:invertIfNegative val="0"/>
          <c:cat>
            <c:strRef>
              <c:f>考察まとめ!$D$153:$G$153</c:f>
              <c:strCache>
                <c:ptCount val="4"/>
                <c:pt idx="0">
                  <c:v>状況設定１</c:v>
                </c:pt>
                <c:pt idx="1">
                  <c:v>状況設定２</c:v>
                </c:pt>
                <c:pt idx="2">
                  <c:v>状況設定３</c:v>
                </c:pt>
                <c:pt idx="3">
                  <c:v>状況設定４</c:v>
                </c:pt>
              </c:strCache>
            </c:strRef>
          </c:cat>
          <c:val>
            <c:numRef>
              <c:f>考察まとめ!$D$157:$G$157</c:f>
              <c:numCache>
                <c:formatCode>General</c:formatCode>
                <c:ptCount val="4"/>
                <c:pt idx="0">
                  <c:v>7</c:v>
                </c:pt>
                <c:pt idx="1">
                  <c:v>11</c:v>
                </c:pt>
                <c:pt idx="2">
                  <c:v>10</c:v>
                </c:pt>
                <c:pt idx="3">
                  <c:v>13</c:v>
                </c:pt>
              </c:numCache>
            </c:numRef>
          </c:val>
          <c:extLst xmlns:c16r2="http://schemas.microsoft.com/office/drawing/2015/06/chart">
            <c:ext xmlns:c16="http://schemas.microsoft.com/office/drawing/2014/chart" uri="{C3380CC4-5D6E-409C-BE32-E72D297353CC}">
              <c16:uniqueId val="{00000003-2AA8-BA48-848A-2A558FB5BF10}"/>
            </c:ext>
          </c:extLst>
        </c:ser>
        <c:dLbls>
          <c:showLegendKey val="0"/>
          <c:showVal val="0"/>
          <c:showCatName val="0"/>
          <c:showSerName val="0"/>
          <c:showPercent val="0"/>
          <c:showBubbleSize val="0"/>
        </c:dLbls>
        <c:gapWidth val="150"/>
        <c:overlap val="100"/>
        <c:axId val="449629920"/>
        <c:axId val="449631488"/>
      </c:barChart>
      <c:catAx>
        <c:axId val="44962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449631488"/>
        <c:crosses val="autoZero"/>
        <c:auto val="1"/>
        <c:lblAlgn val="ctr"/>
        <c:lblOffset val="100"/>
        <c:noMultiLvlLbl val="0"/>
      </c:catAx>
      <c:valAx>
        <c:axId val="449631488"/>
        <c:scaling>
          <c:orientation val="minMax"/>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ja-JP" altLang="en-US" sz="1800">
                    <a:solidFill>
                      <a:schemeClr val="tx1"/>
                    </a:solidFill>
                  </a:rPr>
                  <a:t>文の数</a:t>
                </a:r>
                <a:r>
                  <a:rPr lang="en-US" altLang="ja-JP" sz="1800">
                    <a:solidFill>
                      <a:schemeClr val="tx1"/>
                    </a:solidFill>
                  </a:rPr>
                  <a:t>(</a:t>
                </a:r>
                <a:r>
                  <a:rPr lang="ja-JP" altLang="en-US" sz="1800">
                    <a:solidFill>
                      <a:schemeClr val="tx1"/>
                    </a:solidFill>
                  </a:rPr>
                  <a:t>文</a:t>
                </a:r>
                <a:r>
                  <a:rPr lang="en-US" altLang="ja-JP" sz="1800">
                    <a:solidFill>
                      <a:schemeClr val="tx1"/>
                    </a:solidFill>
                  </a:rPr>
                  <a:t>)</a:t>
                </a:r>
                <a:endParaRPr lang="ja-JP" altLang="en-US" sz="1800">
                  <a:solidFill>
                    <a:schemeClr val="tx1"/>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449629920"/>
        <c:crosses val="autoZero"/>
        <c:crossBetween val="between"/>
      </c:valAx>
      <c:spPr>
        <a:noFill/>
        <a:ln>
          <a:solidFill>
            <a:schemeClr val="tx1">
              <a:lumMod val="50000"/>
              <a:lumOff val="50000"/>
            </a:schemeClr>
          </a:solidFill>
        </a:ln>
        <a:effectLst/>
      </c:spPr>
    </c:plotArea>
    <c:legend>
      <c:legendPos val="b"/>
      <c:layout>
        <c:manualLayout>
          <c:xMode val="edge"/>
          <c:yMode val="edge"/>
          <c:x val="0"/>
          <c:y val="0.85647113610060632"/>
          <c:w val="1"/>
          <c:h val="0.1260484519397636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72313909335954E-2"/>
          <c:y val="0.16079591125594328"/>
          <c:w val="0.87117217155529203"/>
          <c:h val="0.71524486023300238"/>
        </c:manualLayout>
      </c:layout>
      <c:barChart>
        <c:barDir val="col"/>
        <c:grouping val="clustered"/>
        <c:varyColors val="0"/>
        <c:ser>
          <c:idx val="0"/>
          <c:order val="0"/>
          <c:tx>
            <c:strRef>
              <c:f>後選択人数!$A$62</c:f>
              <c:strCache>
                <c:ptCount val="1"/>
                <c:pt idx="0">
                  <c:v>0〜4人</c:v>
                </c:pt>
              </c:strCache>
            </c:strRef>
          </c:tx>
          <c:spPr>
            <a:solidFill>
              <a:schemeClr val="accent1"/>
            </a:solidFill>
            <a:ln>
              <a:noFill/>
            </a:ln>
            <a:effectLst/>
          </c:spPr>
          <c:invertIfNegative val="0"/>
          <c:cat>
            <c:strRef>
              <c:f>後選択人数!$B$61:$E$61</c:f>
              <c:strCache>
                <c:ptCount val="4"/>
                <c:pt idx="0">
                  <c:v>状況設定１</c:v>
                </c:pt>
                <c:pt idx="1">
                  <c:v>状況設定２</c:v>
                </c:pt>
                <c:pt idx="2">
                  <c:v>状況設定３</c:v>
                </c:pt>
                <c:pt idx="3">
                  <c:v>状況設定４</c:v>
                </c:pt>
              </c:strCache>
            </c:strRef>
          </c:cat>
          <c:val>
            <c:numRef>
              <c:f>後選択人数!$B$62:$E$62</c:f>
              <c:numCache>
                <c:formatCode>General</c:formatCode>
                <c:ptCount val="4"/>
                <c:pt idx="0">
                  <c:v>4</c:v>
                </c:pt>
                <c:pt idx="1">
                  <c:v>3</c:v>
                </c:pt>
                <c:pt idx="2">
                  <c:v>8</c:v>
                </c:pt>
                <c:pt idx="3">
                  <c:v>9</c:v>
                </c:pt>
              </c:numCache>
            </c:numRef>
          </c:val>
          <c:extLst xmlns:c16r2="http://schemas.microsoft.com/office/drawing/2015/06/chart">
            <c:ext xmlns:c16="http://schemas.microsoft.com/office/drawing/2014/chart" uri="{C3380CC4-5D6E-409C-BE32-E72D297353CC}">
              <c16:uniqueId val="{00000000-8CEB-7847-952A-B2B41AA5DA8D}"/>
            </c:ext>
          </c:extLst>
        </c:ser>
        <c:ser>
          <c:idx val="1"/>
          <c:order val="1"/>
          <c:tx>
            <c:strRef>
              <c:f>後選択人数!$A$63</c:f>
              <c:strCache>
                <c:ptCount val="1"/>
                <c:pt idx="0">
                  <c:v>5〜8人</c:v>
                </c:pt>
              </c:strCache>
            </c:strRef>
          </c:tx>
          <c:spPr>
            <a:solidFill>
              <a:schemeClr val="accent2"/>
            </a:solidFill>
            <a:ln>
              <a:noFill/>
            </a:ln>
            <a:effectLst/>
          </c:spPr>
          <c:invertIfNegative val="0"/>
          <c:cat>
            <c:strRef>
              <c:f>後選択人数!$B$61:$E$61</c:f>
              <c:strCache>
                <c:ptCount val="4"/>
                <c:pt idx="0">
                  <c:v>状況設定１</c:v>
                </c:pt>
                <c:pt idx="1">
                  <c:v>状況設定２</c:v>
                </c:pt>
                <c:pt idx="2">
                  <c:v>状況設定３</c:v>
                </c:pt>
                <c:pt idx="3">
                  <c:v>状況設定４</c:v>
                </c:pt>
              </c:strCache>
            </c:strRef>
          </c:cat>
          <c:val>
            <c:numRef>
              <c:f>後選択人数!$B$63:$E$63</c:f>
              <c:numCache>
                <c:formatCode>General</c:formatCode>
                <c:ptCount val="4"/>
                <c:pt idx="0">
                  <c:v>22</c:v>
                </c:pt>
                <c:pt idx="1">
                  <c:v>14</c:v>
                </c:pt>
                <c:pt idx="2">
                  <c:v>29</c:v>
                </c:pt>
                <c:pt idx="3">
                  <c:v>10</c:v>
                </c:pt>
              </c:numCache>
            </c:numRef>
          </c:val>
          <c:extLst xmlns:c16r2="http://schemas.microsoft.com/office/drawing/2015/06/chart">
            <c:ext xmlns:c16="http://schemas.microsoft.com/office/drawing/2014/chart" uri="{C3380CC4-5D6E-409C-BE32-E72D297353CC}">
              <c16:uniqueId val="{00000001-8CEB-7847-952A-B2B41AA5DA8D}"/>
            </c:ext>
          </c:extLst>
        </c:ser>
        <c:dLbls>
          <c:showLegendKey val="0"/>
          <c:showVal val="0"/>
          <c:showCatName val="0"/>
          <c:showSerName val="0"/>
          <c:showPercent val="0"/>
          <c:showBubbleSize val="0"/>
        </c:dLbls>
        <c:gapWidth val="219"/>
        <c:overlap val="-27"/>
        <c:axId val="449629136"/>
        <c:axId val="449629528"/>
      </c:barChart>
      <c:catAx>
        <c:axId val="44962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449629528"/>
        <c:crosses val="autoZero"/>
        <c:auto val="1"/>
        <c:lblAlgn val="ctr"/>
        <c:lblOffset val="100"/>
        <c:noMultiLvlLbl val="0"/>
      </c:catAx>
      <c:valAx>
        <c:axId val="449629528"/>
        <c:scaling>
          <c:orientation val="minMax"/>
        </c:scaling>
        <c:delete val="0"/>
        <c:axPos val="l"/>
        <c:majorGridlines>
          <c:spPr>
            <a:ln w="9525" cap="flat" cmpd="sng" algn="ctr">
              <a:solidFill>
                <a:schemeClr val="tx1">
                  <a:lumMod val="50000"/>
                  <a:lumOff val="50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ja-JP" sz="1600"/>
                  <a:t>文の数</a:t>
                </a:r>
                <a:r>
                  <a:rPr lang="en-US" sz="1600"/>
                  <a:t>(</a:t>
                </a:r>
                <a:r>
                  <a:rPr lang="ja-JP" sz="1600"/>
                  <a:t>文</a:t>
                </a:r>
                <a:r>
                  <a:rPr lang="en-US" sz="1600"/>
                  <a:t>)</a:t>
                </a:r>
                <a:endParaRPr lang="ja-JP" sz="1600"/>
              </a:p>
            </c:rich>
          </c:tx>
          <c:layout>
            <c:manualLayout>
              <c:xMode val="edge"/>
              <c:yMode val="edge"/>
              <c:x val="4.4824055228134454E-3"/>
              <c:y val="0.31925660424049146"/>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ja-JP"/>
          </a:p>
        </c:txPr>
        <c:crossAx val="449629136"/>
        <c:crosses val="autoZero"/>
        <c:crossBetween val="between"/>
      </c:valAx>
      <c:spPr>
        <a:noFill/>
        <a:ln>
          <a:solidFill>
            <a:schemeClr val="tx1">
              <a:lumMod val="50000"/>
              <a:lumOff val="50000"/>
            </a:schemeClr>
          </a:solidFill>
        </a:ln>
        <a:effectLst/>
      </c:spPr>
    </c:plotArea>
    <c:legend>
      <c:legendPos val="b"/>
      <c:layout>
        <c:manualLayout>
          <c:xMode val="edge"/>
          <c:yMode val="edge"/>
          <c:x val="0.7188700328109443"/>
          <c:y val="0.17007207951613165"/>
          <c:w val="0.24668022747156607"/>
          <c:h val="0.1076355918868493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ja-JP"/>
        </a:p>
      </c:txPr>
    </c:legend>
    <c:plotVisOnly val="1"/>
    <c:dispBlanksAs val="gap"/>
    <c:showDLblsOverMax val="0"/>
  </c:chart>
  <c:spPr>
    <a:noFill/>
    <a:ln>
      <a:noFill/>
    </a:ln>
    <a:effectLst/>
  </c:spPr>
  <c:txPr>
    <a:bodyPr/>
    <a:lstStyle/>
    <a:p>
      <a:pPr>
        <a:defRPr>
          <a:solidFill>
            <a:schemeClr val="tx1"/>
          </a:solidFill>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0.16579</cdr:x>
      <cdr:y>0.2098</cdr:y>
    </cdr:from>
    <cdr:to>
      <cdr:x>0.28121</cdr:x>
      <cdr:y>0.32121</cdr:y>
    </cdr:to>
    <cdr:sp macro="" textlink="">
      <cdr:nvSpPr>
        <cdr:cNvPr id="2" name="テキスト ボックス 1">
          <a:extLst xmlns:a="http://schemas.openxmlformats.org/drawingml/2006/main">
            <a:ext uri="{FF2B5EF4-FFF2-40B4-BE49-F238E27FC236}">
              <a16:creationId xmlns:a16="http://schemas.microsoft.com/office/drawing/2014/main" xmlns="" id="{14C16558-2277-1B40-BF7D-EB06E07E36DD}"/>
            </a:ext>
          </a:extLst>
        </cdr:cNvPr>
        <cdr:cNvSpPr txBox="1"/>
      </cdr:nvSpPr>
      <cdr:spPr>
        <a:xfrm xmlns:a="http://schemas.openxmlformats.org/drawingml/2006/main">
          <a:off x="1404126" y="660779"/>
          <a:ext cx="977543" cy="3509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2400" b="1" dirty="0">
              <a:solidFill>
                <a:srgbClr val="FF0000"/>
              </a:solidFill>
            </a:rPr>
            <a:t>+1.0</a:t>
          </a:r>
          <a:endParaRPr lang="ja-JP" altLang="en-US" sz="1400" b="1">
            <a:solidFill>
              <a:srgbClr val="FF0000"/>
            </a:solidFill>
          </a:endParaRPr>
        </a:p>
      </cdr:txBody>
    </cdr:sp>
  </cdr:relSizeAnchor>
  <cdr:relSizeAnchor xmlns:cdr="http://schemas.openxmlformats.org/drawingml/2006/chartDrawing">
    <cdr:from>
      <cdr:x>0.39774</cdr:x>
      <cdr:y>0.20219</cdr:y>
    </cdr:from>
    <cdr:to>
      <cdr:x>0.51928</cdr:x>
      <cdr:y>0.36565</cdr:y>
    </cdr:to>
    <cdr:sp macro="" textlink="">
      <cdr:nvSpPr>
        <cdr:cNvPr id="3" name="テキスト ボックス 1">
          <a:extLst xmlns:a="http://schemas.openxmlformats.org/drawingml/2006/main">
            <a:ext uri="{FF2B5EF4-FFF2-40B4-BE49-F238E27FC236}">
              <a16:creationId xmlns:a16="http://schemas.microsoft.com/office/drawing/2014/main" xmlns="" id="{16947CC3-ACCA-C742-B776-92AA1FBC6DE4}"/>
            </a:ext>
          </a:extLst>
        </cdr:cNvPr>
        <cdr:cNvSpPr txBox="1"/>
      </cdr:nvSpPr>
      <cdr:spPr>
        <a:xfrm xmlns:a="http://schemas.openxmlformats.org/drawingml/2006/main">
          <a:off x="3368656" y="636825"/>
          <a:ext cx="1029375" cy="51483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2400" b="1" dirty="0">
              <a:solidFill>
                <a:srgbClr val="FF0000"/>
              </a:solidFill>
            </a:rPr>
            <a:t>+0.1</a:t>
          </a:r>
          <a:endParaRPr lang="ja-JP" altLang="en-US" sz="1400" b="1">
            <a:solidFill>
              <a:srgbClr val="FF0000"/>
            </a:solidFill>
          </a:endParaRPr>
        </a:p>
      </cdr:txBody>
    </cdr:sp>
  </cdr:relSizeAnchor>
  <cdr:relSizeAnchor xmlns:cdr="http://schemas.openxmlformats.org/drawingml/2006/chartDrawing">
    <cdr:from>
      <cdr:x>0.62279</cdr:x>
      <cdr:y>0.21346</cdr:y>
    </cdr:from>
    <cdr:to>
      <cdr:x>0.7418</cdr:x>
      <cdr:y>0.37692</cdr:y>
    </cdr:to>
    <cdr:sp macro="" textlink="">
      <cdr:nvSpPr>
        <cdr:cNvPr id="4" name="テキスト ボックス 1">
          <a:extLst xmlns:a="http://schemas.openxmlformats.org/drawingml/2006/main">
            <a:ext uri="{FF2B5EF4-FFF2-40B4-BE49-F238E27FC236}">
              <a16:creationId xmlns:a16="http://schemas.microsoft.com/office/drawing/2014/main" xmlns="" id="{16947CC3-ACCA-C742-B776-92AA1FBC6DE4}"/>
            </a:ext>
          </a:extLst>
        </cdr:cNvPr>
        <cdr:cNvSpPr txBox="1"/>
      </cdr:nvSpPr>
      <cdr:spPr>
        <a:xfrm xmlns:a="http://schemas.openxmlformats.org/drawingml/2006/main">
          <a:off x="5274653" y="672323"/>
          <a:ext cx="1007948" cy="5148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2400" b="1" dirty="0">
              <a:solidFill>
                <a:srgbClr val="FF0000"/>
              </a:solidFill>
            </a:rPr>
            <a:t>+0.9</a:t>
          </a:r>
          <a:endParaRPr lang="ja-JP" altLang="en-US" sz="1400" b="1">
            <a:solidFill>
              <a:srgbClr val="FF0000"/>
            </a:solidFill>
          </a:endParaRPr>
        </a:p>
      </cdr:txBody>
    </cdr:sp>
  </cdr:relSizeAnchor>
  <cdr:relSizeAnchor xmlns:cdr="http://schemas.openxmlformats.org/drawingml/2006/chartDrawing">
    <cdr:from>
      <cdr:x>0.84819</cdr:x>
      <cdr:y>0.2062</cdr:y>
    </cdr:from>
    <cdr:to>
      <cdr:x>0.96587</cdr:x>
      <cdr:y>0.36966</cdr:y>
    </cdr:to>
    <cdr:sp macro="" textlink="">
      <cdr:nvSpPr>
        <cdr:cNvPr id="5" name="テキスト ボックス 1">
          <a:extLst xmlns:a="http://schemas.openxmlformats.org/drawingml/2006/main">
            <a:ext uri="{FF2B5EF4-FFF2-40B4-BE49-F238E27FC236}">
              <a16:creationId xmlns:a16="http://schemas.microsoft.com/office/drawing/2014/main" xmlns="" id="{16947CC3-ACCA-C742-B776-92AA1FBC6DE4}"/>
            </a:ext>
          </a:extLst>
        </cdr:cNvPr>
        <cdr:cNvSpPr txBox="1"/>
      </cdr:nvSpPr>
      <cdr:spPr>
        <a:xfrm xmlns:a="http://schemas.openxmlformats.org/drawingml/2006/main">
          <a:off x="7183649" y="649459"/>
          <a:ext cx="996683" cy="5148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2400" b="1" dirty="0">
              <a:solidFill>
                <a:srgbClr val="FF0000"/>
              </a:solidFill>
            </a:rPr>
            <a:t>+0.2</a:t>
          </a:r>
          <a:endParaRPr lang="ja-JP" altLang="en-US" sz="1400" b="1">
            <a:solidFill>
              <a:srgbClr val="FF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0.04932</cdr:x>
      <cdr:y>0.04379</cdr:y>
    </cdr:from>
    <cdr:to>
      <cdr:x>0.96802</cdr:x>
      <cdr:y>0.19783</cdr:y>
    </cdr:to>
    <cdr:sp macro="" textlink="">
      <cdr:nvSpPr>
        <cdr:cNvPr id="2" name="テキスト ボックス 1">
          <a:extLst xmlns:a="http://schemas.openxmlformats.org/drawingml/2006/main">
            <a:ext uri="{FF2B5EF4-FFF2-40B4-BE49-F238E27FC236}">
              <a16:creationId xmlns:a16="http://schemas.microsoft.com/office/drawing/2014/main" xmlns="" id="{1BEF0E16-631B-754E-8749-70F4AC99E7B5}"/>
            </a:ext>
          </a:extLst>
        </cdr:cNvPr>
        <cdr:cNvSpPr txBox="1"/>
      </cdr:nvSpPr>
      <cdr:spPr>
        <a:xfrm xmlns:a="http://schemas.openxmlformats.org/drawingml/2006/main">
          <a:off x="410764" y="145014"/>
          <a:ext cx="7652085" cy="5101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9B461A43-A836-1140-950A-7509CA3A76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DD3D693C-F782-2D47-8B84-7A1781DA09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kumimoji="1" lang="en-US" altLang="ja-JP"/>
              <a:t>2020/02/17</a:t>
            </a:r>
            <a:endParaRPr kumimoji="1" lang="ja-JP" altLang="en-US"/>
          </a:p>
        </p:txBody>
      </p:sp>
      <p:sp>
        <p:nvSpPr>
          <p:cNvPr id="4" name="フッター プレースホルダー 3">
            <a:extLst>
              <a:ext uri="{FF2B5EF4-FFF2-40B4-BE49-F238E27FC236}">
                <a16:creationId xmlns:a16="http://schemas.microsoft.com/office/drawing/2014/main" xmlns="" id="{9A8AFF47-FF3F-E94B-A180-59DC4EC93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838F4F0B-30AC-3948-AEC8-7DEC522AC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2882C1-AFC1-7F40-849F-AAF2FF0E8138}" type="slidenum">
              <a:rPr kumimoji="1" lang="ja-JP" altLang="en-US" smtClean="0"/>
              <a:t>‹#›</a:t>
            </a:fld>
            <a:endParaRPr kumimoji="1" lang="ja-JP" altLang="en-US"/>
          </a:p>
        </p:txBody>
      </p:sp>
    </p:spTree>
    <p:extLst>
      <p:ext uri="{BB962C8B-B14F-4D97-AF65-F5344CB8AC3E}">
        <p14:creationId xmlns:p14="http://schemas.microsoft.com/office/powerpoint/2010/main" val="33935148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kumimoji="1" lang="en-US" altLang="ja-JP"/>
              <a:t>2020/02/17</a:t>
            </a:r>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61451-A9AE-5B42-BADD-CF59707D361A}" type="slidenum">
              <a:rPr kumimoji="1" lang="ja-JP" altLang="en-US" smtClean="0"/>
              <a:t>‹#›</a:t>
            </a:fld>
            <a:endParaRPr kumimoji="1" lang="ja-JP" altLang="en-US"/>
          </a:p>
        </p:txBody>
      </p:sp>
    </p:spTree>
    <p:extLst>
      <p:ext uri="{BB962C8B-B14F-4D97-AF65-F5344CB8AC3E}">
        <p14:creationId xmlns:p14="http://schemas.microsoft.com/office/powerpoint/2010/main" val="7287898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例えば，この書き手が，誰かにメールを送る</a:t>
            </a:r>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6</a:t>
            </a:fld>
            <a:endParaRPr kumimoji="1" lang="ja-JP" altLang="en-US"/>
          </a:p>
        </p:txBody>
      </p:sp>
    </p:spTree>
    <p:extLst>
      <p:ext uri="{BB962C8B-B14F-4D97-AF65-F5344CB8AC3E}">
        <p14:creationId xmlns:p14="http://schemas.microsoft.com/office/powerpoint/2010/main" val="62365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ja-JP" altLang="en-US"/>
              <a:t>こちらは，提案システムを用いない推敲</a:t>
            </a:r>
            <a:r>
              <a:rPr lang="en-US" altLang="ja-JP" dirty="0"/>
              <a:t>1</a:t>
            </a:r>
            <a:r>
              <a:rPr lang="ja-JP" altLang="en-US"/>
              <a:t>回目と提案システムを用いた推敲</a:t>
            </a:r>
            <a:r>
              <a:rPr lang="en-US" altLang="ja-JP" dirty="0"/>
              <a:t>2</a:t>
            </a:r>
            <a:r>
              <a:rPr lang="ja-JP" altLang="en-US"/>
              <a:t>回目の評価点の差を表す図</a:t>
            </a:r>
            <a:endParaRPr lang="en-US" altLang="ja-JP" dirty="0"/>
          </a:p>
          <a:p>
            <a:pPr marL="0" indent="0">
              <a:buFont typeface="Arial" panose="020B0604020202020204" pitchFamily="34" charset="0"/>
              <a:buNone/>
            </a:pPr>
            <a:r>
              <a:rPr lang="ja-JP" altLang="en-US"/>
              <a:t>各状況において，システムを用いた推敲を行うことで，評価点が上昇</a:t>
            </a:r>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a:t>評価点の平均が</a:t>
            </a:r>
            <a:r>
              <a:rPr lang="en-US" altLang="ja-JP" dirty="0"/>
              <a:t>6</a:t>
            </a:r>
            <a:r>
              <a:rPr lang="ja-JP" altLang="en-US"/>
              <a:t>点以上にならなかった理由として</a:t>
            </a:r>
            <a:endParaRPr lang="en-US" altLang="ja-JP" dirty="0"/>
          </a:p>
          <a:p>
            <a:pPr marL="0" indent="0">
              <a:buFont typeface="Arial" panose="020B0604020202020204" pitchFamily="34" charset="0"/>
              <a:buNone/>
            </a:pPr>
            <a:r>
              <a:rPr lang="ja-JP" altLang="en-US"/>
              <a:t>人がどのような内容に好意を抱くかは人によって異なるので，これ以上点数を上げるためには，より相手のことを知った上で，相手に合わせた表現が必要になると考えられる．</a:t>
            </a:r>
            <a:endParaRPr lang="en-US" altLang="ja-JP" dirty="0"/>
          </a:p>
          <a:p>
            <a:pPr marL="0" indent="0">
              <a:buFont typeface="Arial" panose="020B0604020202020204" pitchFamily="34" charset="0"/>
              <a:buNone/>
            </a:pPr>
            <a:r>
              <a:rPr lang="ja-JP" altLang="en-US"/>
              <a:t>今回の実験は，相手が具体的な知り合いではなく漠然とした存在だった</a:t>
            </a:r>
            <a:endParaRPr lang="en-US" altLang="ja-JP" dirty="0"/>
          </a:p>
          <a:p>
            <a:pPr marL="0" indent="0">
              <a:buFont typeface="Arial" panose="020B0604020202020204" pitchFamily="34" charset="0"/>
              <a:buNone/>
            </a:pPr>
            <a:r>
              <a:rPr lang="ja-JP" altLang="en-US"/>
              <a:t>やはいｒ実験なので，何が何でも好意を得たい，というわけではなかったかも</a:t>
            </a:r>
            <a:endParaRPr lang="en-US" altLang="ja-JP" dirty="0"/>
          </a:p>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20</a:t>
            </a:fld>
            <a:endParaRPr kumimoji="1" lang="ja-JP" altLang="en-US"/>
          </a:p>
        </p:txBody>
      </p:sp>
    </p:spTree>
    <p:extLst>
      <p:ext uri="{BB962C8B-B14F-4D97-AF65-F5344CB8AC3E}">
        <p14:creationId xmlns:p14="http://schemas.microsoft.com/office/powerpoint/2010/main" val="645258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評価点が上昇したメールについて説明</a:t>
            </a:r>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21</a:t>
            </a:fld>
            <a:endParaRPr kumimoji="1" lang="ja-JP" altLang="en-US"/>
          </a:p>
        </p:txBody>
      </p:sp>
    </p:spTree>
    <p:extLst>
      <p:ext uri="{BB962C8B-B14F-4D97-AF65-F5344CB8AC3E}">
        <p14:creationId xmlns:p14="http://schemas.microsoft.com/office/powerpoint/2010/main" val="279458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0432FF"/>
              </a:solidFill>
            </a:endParaRPr>
          </a:p>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22</a:t>
            </a:fld>
            <a:endParaRPr kumimoji="1" lang="ja-JP" altLang="en-US"/>
          </a:p>
        </p:txBody>
      </p:sp>
    </p:spTree>
    <p:extLst>
      <p:ext uri="{BB962C8B-B14F-4D97-AF65-F5344CB8AC3E}">
        <p14:creationId xmlns:p14="http://schemas.microsoft.com/office/powerpoint/2010/main" val="290358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12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83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28</a:t>
            </a:fld>
            <a:endParaRPr kumimoji="1" lang="ja-JP" altLang="en-US"/>
          </a:p>
        </p:txBody>
      </p:sp>
    </p:spTree>
    <p:extLst>
      <p:ext uri="{BB962C8B-B14F-4D97-AF65-F5344CB8AC3E}">
        <p14:creationId xmlns:p14="http://schemas.microsoft.com/office/powerpoint/2010/main" val="131163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150</a:t>
            </a:r>
            <a:r>
              <a:rPr kumimoji="1" lang="ja-JP" altLang="en-US"/>
              <a:t>単語に満たない場合は</a:t>
            </a:r>
            <a:r>
              <a:rPr kumimoji="1" lang="en-US" altLang="ja-JP" dirty="0"/>
              <a:t>0</a:t>
            </a:r>
            <a:r>
              <a:rPr kumimoji="1" lang="ja-JP" altLang="en-US"/>
              <a:t>で埋める</a:t>
            </a:r>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29</a:t>
            </a:fld>
            <a:endParaRPr kumimoji="1" lang="ja-JP" altLang="en-US"/>
          </a:p>
        </p:txBody>
      </p:sp>
    </p:spTree>
    <p:extLst>
      <p:ext uri="{BB962C8B-B14F-4D97-AF65-F5344CB8AC3E}">
        <p14:creationId xmlns:p14="http://schemas.microsoft.com/office/powerpoint/2010/main" val="146077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effectLst/>
            </a:endParaRPr>
          </a:p>
        </p:txBody>
      </p:sp>
      <p:sp>
        <p:nvSpPr>
          <p:cNvPr id="4" name="スライド番号プレースホルダー 3"/>
          <p:cNvSpPr>
            <a:spLocks noGrp="1"/>
          </p:cNvSpPr>
          <p:nvPr>
            <p:ph type="sldNum" sz="quarter" idx="5"/>
          </p:nvPr>
        </p:nvSpPr>
        <p:spPr/>
        <p:txBody>
          <a:bodyPr/>
          <a:lstStyle/>
          <a:p>
            <a:fld id="{1637D93C-0F5D-49BA-856D-B98EDC7A83D3}" type="slidenum">
              <a:rPr kumimoji="1" lang="ja-JP" altLang="en-US" smtClean="0"/>
              <a:t>30</a:t>
            </a:fld>
            <a:endParaRPr kumimoji="1" lang="ja-JP" altLang="en-US"/>
          </a:p>
        </p:txBody>
      </p:sp>
    </p:spTree>
    <p:extLst>
      <p:ext uri="{BB962C8B-B14F-4D97-AF65-F5344CB8AC3E}">
        <p14:creationId xmlns:p14="http://schemas.microsoft.com/office/powerpoint/2010/main" val="25579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時間次第で省く</a:t>
            </a:r>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31</a:t>
            </a:fld>
            <a:endParaRPr kumimoji="1" lang="ja-JP" altLang="en-US"/>
          </a:p>
        </p:txBody>
      </p:sp>
    </p:spTree>
    <p:extLst>
      <p:ext uri="{BB962C8B-B14F-4D97-AF65-F5344CB8AC3E}">
        <p14:creationId xmlns:p14="http://schemas.microsoft.com/office/powerpoint/2010/main" val="2631916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２と４で何が違ったか</a:t>
            </a:r>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33</a:t>
            </a:fld>
            <a:endParaRPr kumimoji="1" lang="ja-JP" altLang="en-US"/>
          </a:p>
        </p:txBody>
      </p:sp>
    </p:spTree>
    <p:extLst>
      <p:ext uri="{BB962C8B-B14F-4D97-AF65-F5344CB8AC3E}">
        <p14:creationId xmlns:p14="http://schemas.microsoft.com/office/powerpoint/2010/main" val="1036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そこで，本研究では，好意と悪意の表現の可視化による文章推敲支援システムを提案</a:t>
            </a:r>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7</a:t>
            </a:fld>
            <a:endParaRPr kumimoji="1" lang="ja-JP" altLang="en-US"/>
          </a:p>
        </p:txBody>
      </p:sp>
    </p:spTree>
    <p:extLst>
      <p:ext uri="{BB962C8B-B14F-4D97-AF65-F5344CB8AC3E}">
        <p14:creationId xmlns:p14="http://schemas.microsoft.com/office/powerpoint/2010/main" val="126616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深層学習による好意と悪意を表す文の抽出は，好意を表す文を判定する好意モデルと，悪意を表す文を判定する悪意モデルを学習し，各文をそれぞれ判定することで行う．</a:t>
            </a:r>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9</a:t>
            </a:fld>
            <a:endParaRPr kumimoji="1" lang="ja-JP" altLang="en-US"/>
          </a:p>
        </p:txBody>
      </p:sp>
    </p:spTree>
    <p:extLst>
      <p:ext uri="{BB962C8B-B14F-4D97-AF65-F5344CB8AC3E}">
        <p14:creationId xmlns:p14="http://schemas.microsoft.com/office/powerpoint/2010/main" val="200758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LSTM</a:t>
            </a:r>
            <a:r>
              <a:rPr kumimoji="1" lang="ja-JP" altLang="en-US"/>
              <a:t>：深層学習の一種．時系列データを学習できる．</a:t>
            </a:r>
            <a:endParaRPr kumimoji="1" lang="en-US" altLang="ja-JP" dirty="0"/>
          </a:p>
          <a:p>
            <a:r>
              <a:rPr kumimoji="1" lang="ja-JP" altLang="en-US"/>
              <a:t>学習データ：</a:t>
            </a:r>
            <a:r>
              <a:rPr kumimoji="1" lang="en-US" altLang="ja-JP" dirty="0"/>
              <a:t>Twitter</a:t>
            </a:r>
            <a:r>
              <a:rPr kumimoji="1" lang="ja-JP" altLang="en-US"/>
              <a:t>から取得したユーザ間の対話データに人手でラベル付</a:t>
            </a:r>
            <a:endParaRPr kumimoji="1" lang="en-US" altLang="ja-JP" dirty="0"/>
          </a:p>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10</a:t>
            </a:fld>
            <a:endParaRPr kumimoji="1" lang="ja-JP" altLang="en-US"/>
          </a:p>
        </p:txBody>
      </p:sp>
    </p:spTree>
    <p:extLst>
      <p:ext uri="{BB962C8B-B14F-4D97-AF65-F5344CB8AC3E}">
        <p14:creationId xmlns:p14="http://schemas.microsoft.com/office/powerpoint/2010/main" val="2973094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ユーザはこの領域で文章を修正できる</a:t>
            </a:r>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12</a:t>
            </a:fld>
            <a:endParaRPr kumimoji="1" lang="ja-JP" altLang="en-US"/>
          </a:p>
        </p:txBody>
      </p:sp>
    </p:spTree>
    <p:extLst>
      <p:ext uri="{BB962C8B-B14F-4D97-AF65-F5344CB8AC3E}">
        <p14:creationId xmlns:p14="http://schemas.microsoft.com/office/powerpoint/2010/main" val="1947871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14</a:t>
            </a:fld>
            <a:endParaRPr kumimoji="1" lang="ja-JP" altLang="en-US"/>
          </a:p>
        </p:txBody>
      </p:sp>
    </p:spTree>
    <p:extLst>
      <p:ext uri="{BB962C8B-B14F-4D97-AF65-F5344CB8AC3E}">
        <p14:creationId xmlns:p14="http://schemas.microsoft.com/office/powerpoint/2010/main" val="85444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ＭＳ Ｐゴシック" panose="020B0600070205080204" pitchFamily="50" charset="-128"/>
                <a:ea typeface="ＭＳ Ｐゴシック" panose="020B0600070205080204" pitchFamily="50" charset="-128"/>
              </a:rPr>
              <a:t>文章推敲の目安としてもらう</a:t>
            </a:r>
            <a:endParaRPr lang="ja-JP" altLang="en-US"/>
          </a:p>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15</a:t>
            </a:fld>
            <a:endParaRPr kumimoji="1" lang="ja-JP" altLang="en-US"/>
          </a:p>
        </p:txBody>
      </p:sp>
    </p:spTree>
    <p:extLst>
      <p:ext uri="{BB962C8B-B14F-4D97-AF65-F5344CB8AC3E}">
        <p14:creationId xmlns:p14="http://schemas.microsoft.com/office/powerpoint/2010/main" val="4140965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全被験者が，文章推敲</a:t>
            </a:r>
            <a:r>
              <a:rPr kumimoji="1" lang="en-US" altLang="ja-JP" dirty="0"/>
              <a:t>2</a:t>
            </a:r>
            <a:r>
              <a:rPr kumimoji="1" lang="ja-JP" altLang="en-US"/>
              <a:t>回目でシステムを用いて修正した文について，修正方法による内訳</a:t>
            </a:r>
            <a:endParaRPr kumimoji="1" lang="en-US" altLang="ja-JP" dirty="0"/>
          </a:p>
          <a:p>
            <a:r>
              <a:rPr kumimoji="1" lang="ja-JP" altLang="en-US"/>
              <a:t>グレー部分が推敲</a:t>
            </a:r>
            <a:r>
              <a:rPr kumimoji="1" lang="en-US" altLang="ja-JP" dirty="0"/>
              <a:t>1</a:t>
            </a:r>
            <a:r>
              <a:rPr kumimoji="1" lang="ja-JP" altLang="en-US"/>
              <a:t>回目</a:t>
            </a:r>
            <a:r>
              <a:rPr kumimoji="1" lang="en-US" altLang="ja-JP" dirty="0"/>
              <a:t>〜2</a:t>
            </a:r>
            <a:r>
              <a:rPr kumimoji="1" lang="ja-JP" altLang="en-US"/>
              <a:t>回目で修正されない文，それ以外はされた</a:t>
            </a:r>
            <a:endParaRPr kumimoji="1" lang="en-US" altLang="ja-JP" dirty="0"/>
          </a:p>
          <a:p>
            <a:r>
              <a:rPr kumimoji="1" lang="ja-JP" altLang="en-US"/>
              <a:t>単語辞書による単語単位の修正は黄色</a:t>
            </a:r>
            <a:endParaRPr kumimoji="1" lang="en-US" altLang="ja-JP" dirty="0"/>
          </a:p>
          <a:p>
            <a:r>
              <a:rPr kumimoji="1" lang="ja-JP" altLang="en-US"/>
              <a:t>それ以外の文単位での修正はオレンジ</a:t>
            </a:r>
            <a:endParaRPr kumimoji="1" lang="en-US" altLang="ja-JP" dirty="0"/>
          </a:p>
          <a:p>
            <a:r>
              <a:rPr kumimoji="1" lang="ja-JP" altLang="en-US"/>
              <a:t>単語辞書を用いない文単位での修正が全文に対して多かった</a:t>
            </a:r>
            <a:endParaRPr kumimoji="1" lang="en-US" altLang="ja-JP" dirty="0"/>
          </a:p>
          <a:p>
            <a:endParaRPr kumimoji="1" lang="en-US" altLang="ja-JP" dirty="0"/>
          </a:p>
          <a:p>
            <a:endParaRPr kumimoji="1" lang="en-US" altLang="ja-JP" dirty="0"/>
          </a:p>
          <a:p>
            <a:r>
              <a:rPr kumimoji="1" lang="ja-JP" altLang="en-US"/>
              <a:t>独力でたくさん修正ー＞システムでも結構修正（人間では見落としがある）</a:t>
            </a:r>
            <a:endParaRPr kumimoji="1" lang="en-US" altLang="ja-JP" dirty="0"/>
          </a:p>
          <a:p>
            <a:r>
              <a:rPr kumimoji="1" lang="ja-JP" altLang="en-US"/>
              <a:t>→独力での修正も同程度</a:t>
            </a:r>
            <a:endParaRPr kumimoji="1" lang="en-US" altLang="ja-JP" dirty="0"/>
          </a:p>
          <a:p>
            <a:r>
              <a:rPr kumimoji="1" lang="ja-JP" altLang="en-US"/>
              <a:t>→人間では気づきにくい</a:t>
            </a:r>
            <a:endParaRPr kumimoji="1" lang="en-US" altLang="ja-JP" dirty="0"/>
          </a:p>
          <a:p>
            <a:r>
              <a:rPr kumimoji="1" lang="ja-JP" altLang="en-US"/>
              <a:t>→指摘がないとそもそも修正する気にならない</a:t>
            </a:r>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17</a:t>
            </a:fld>
            <a:endParaRPr kumimoji="1" lang="ja-JP" altLang="en-US"/>
          </a:p>
        </p:txBody>
      </p:sp>
    </p:spTree>
    <p:extLst>
      <p:ext uri="{BB962C8B-B14F-4D97-AF65-F5344CB8AC3E}">
        <p14:creationId xmlns:p14="http://schemas.microsoft.com/office/powerpoint/2010/main" val="39709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次に，文単位での修正の具体例</a:t>
            </a:r>
            <a:endParaRPr lang="en-US" altLang="ja-JP" dirty="0"/>
          </a:p>
          <a:p>
            <a:r>
              <a:rPr lang="ja-JP" altLang="en-US"/>
              <a:t>状況３における，ある被験者の</a:t>
            </a:r>
            <a:endParaRPr lang="en-US" altLang="ja-JP" dirty="0"/>
          </a:p>
          <a:p>
            <a:r>
              <a:rPr lang="ja-JP" altLang="en-US"/>
              <a:t>システムを用いない推敲</a:t>
            </a:r>
            <a:r>
              <a:rPr lang="en-US" altLang="ja-JP" dirty="0"/>
              <a:t>1</a:t>
            </a:r>
            <a:r>
              <a:rPr lang="ja-JP" altLang="en-US"/>
              <a:t>回目とシステムを用いた</a:t>
            </a:r>
            <a:r>
              <a:rPr lang="en-US" altLang="ja-JP" dirty="0"/>
              <a:t>2</a:t>
            </a:r>
            <a:r>
              <a:rPr lang="ja-JP" altLang="en-US"/>
              <a:t>回目のメール</a:t>
            </a:r>
            <a:endParaRPr lang="en-US" altLang="ja-JP" dirty="0"/>
          </a:p>
          <a:p>
            <a:r>
              <a:rPr lang="ja-JP" altLang="en-US"/>
              <a:t>悪意を含む文は青色</a:t>
            </a:r>
            <a:endParaRPr lang="en-US" altLang="ja-JP" dirty="0"/>
          </a:p>
          <a:p>
            <a:r>
              <a:rPr lang="ja-JP" altLang="en-US"/>
              <a:t>推敲</a:t>
            </a:r>
            <a:r>
              <a:rPr lang="en-US" altLang="ja-JP" dirty="0"/>
              <a:t>1</a:t>
            </a:r>
            <a:r>
              <a:rPr lang="ja-JP" altLang="en-US"/>
              <a:t>回目のメール，「態度が悪い」など単語で抽出できていないが悪意</a:t>
            </a:r>
            <a:endParaRPr lang="en-US" altLang="ja-JP" dirty="0"/>
          </a:p>
          <a:p>
            <a:endParaRPr lang="en-US" altLang="ja-JP" dirty="0"/>
          </a:p>
          <a:p>
            <a:r>
              <a:rPr lang="ja-JP" altLang="en-US"/>
              <a:t>単語辞書にある単語が使われていない</a:t>
            </a:r>
            <a:endParaRPr lang="en-US" altLang="ja-JP" dirty="0"/>
          </a:p>
          <a:p>
            <a:pPr marL="0" indent="0">
              <a:buNone/>
            </a:pPr>
            <a:r>
              <a:rPr lang="ja-JP" altLang="en-US"/>
              <a:t>→単語辞書では好意，悪意を検出できない</a:t>
            </a:r>
            <a:endParaRPr lang="en-US" altLang="ja-JP" dirty="0"/>
          </a:p>
          <a:p>
            <a:pPr marL="0" indent="0">
              <a:buNone/>
            </a:pPr>
            <a:r>
              <a:rPr lang="ja-JP" altLang="en-US"/>
              <a:t>深層学習で，うまく抽出，ハイライトできた．</a:t>
            </a:r>
          </a:p>
          <a:p>
            <a:endParaRPr kumimoji="1" lang="ja-JP" altLang="en-US"/>
          </a:p>
        </p:txBody>
      </p:sp>
      <p:sp>
        <p:nvSpPr>
          <p:cNvPr id="4" name="日付プレースホルダー 3"/>
          <p:cNvSpPr>
            <a:spLocks noGrp="1"/>
          </p:cNvSpPr>
          <p:nvPr>
            <p:ph type="dt" idx="1"/>
          </p:nvPr>
        </p:nvSpPr>
        <p:spPr/>
        <p:txBody>
          <a:bodyPr/>
          <a:lstStyle/>
          <a:p>
            <a:r>
              <a:rPr kumimoji="1" lang="en-US" altLang="ja-JP"/>
              <a:t>2020/02/17</a:t>
            </a:r>
            <a:endParaRPr kumimoji="1" lang="ja-JP" altLang="en-US"/>
          </a:p>
        </p:txBody>
      </p:sp>
      <p:sp>
        <p:nvSpPr>
          <p:cNvPr id="5" name="スライド番号プレースホルダー 4"/>
          <p:cNvSpPr>
            <a:spLocks noGrp="1"/>
          </p:cNvSpPr>
          <p:nvPr>
            <p:ph type="sldNum" sz="quarter" idx="5"/>
          </p:nvPr>
        </p:nvSpPr>
        <p:spPr/>
        <p:txBody>
          <a:bodyPr/>
          <a:lstStyle/>
          <a:p>
            <a:fld id="{F1061451-A9AE-5B42-BADD-CF59707D361A}" type="slidenum">
              <a:rPr kumimoji="1" lang="ja-JP" altLang="en-US" smtClean="0"/>
              <a:t>18</a:t>
            </a:fld>
            <a:endParaRPr kumimoji="1" lang="ja-JP" altLang="en-US"/>
          </a:p>
        </p:txBody>
      </p:sp>
    </p:spTree>
    <p:extLst>
      <p:ext uri="{BB962C8B-B14F-4D97-AF65-F5344CB8AC3E}">
        <p14:creationId xmlns:p14="http://schemas.microsoft.com/office/powerpoint/2010/main" val="293620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6505450-F62D-244F-B3FD-7EDD7D8AFB1E}"/>
              </a:ext>
            </a:extLst>
          </p:cNvPr>
          <p:cNvSpPr>
            <a:spLocks noGrp="1"/>
          </p:cNvSpPr>
          <p:nvPr>
            <p:ph type="ctrTitle"/>
          </p:nvPr>
        </p:nvSpPr>
        <p:spPr>
          <a:xfrm>
            <a:off x="1143000" y="1122363"/>
            <a:ext cx="6858000" cy="2387600"/>
          </a:xfrm>
        </p:spPr>
        <p:txBody>
          <a:bodyPr anchor="b"/>
          <a:lstStyle>
            <a:lvl1pPr algn="ctr">
              <a:defRPr sz="4500"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xmlns="" id="{6FD458FE-127B-6F46-B3BC-B642C1BA120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7" name="日付プレースホルダー 3">
            <a:extLst>
              <a:ext uri="{FF2B5EF4-FFF2-40B4-BE49-F238E27FC236}">
                <a16:creationId xmlns:a16="http://schemas.microsoft.com/office/drawing/2014/main" xmlns="" id="{3355AC04-84F0-E448-B1BE-AF74A7CFE333}"/>
              </a:ext>
            </a:extLst>
          </p:cNvPr>
          <p:cNvSpPr txBox="1">
            <a:spLocks/>
          </p:cNvSpPr>
          <p:nvPr userDrawn="1"/>
        </p:nvSpPr>
        <p:spPr>
          <a:xfrm>
            <a:off x="407383" y="6460507"/>
            <a:ext cx="20574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800" b="0" i="0" kern="1200">
                <a:solidFill>
                  <a:schemeClr val="tx1"/>
                </a:solidFill>
                <a:latin typeface="MS PGothic" panose="020B0600070205080204" pitchFamily="34" charset="-128"/>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2020/02/17</a:t>
            </a:r>
            <a:endParaRPr lang="en-US" dirty="0"/>
          </a:p>
        </p:txBody>
      </p:sp>
      <p:sp>
        <p:nvSpPr>
          <p:cNvPr id="8" name="スライド番号プレースホルダー 5">
            <a:extLst>
              <a:ext uri="{FF2B5EF4-FFF2-40B4-BE49-F238E27FC236}">
                <a16:creationId xmlns:a16="http://schemas.microsoft.com/office/drawing/2014/main" xmlns="" id="{FF0B5916-7A40-3B4F-A0BC-AB49B979FD56}"/>
              </a:ext>
            </a:extLst>
          </p:cNvPr>
          <p:cNvSpPr txBox="1">
            <a:spLocks/>
          </p:cNvSpPr>
          <p:nvPr userDrawn="1"/>
        </p:nvSpPr>
        <p:spPr>
          <a:xfrm>
            <a:off x="6679217" y="6460507"/>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b="0" i="0" kern="1200">
                <a:solidFill>
                  <a:schemeClr val="tx1"/>
                </a:solidFill>
                <a:latin typeface="MS PGothic" panose="020B0600070205080204" pitchFamily="34" charset="-128"/>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0089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107F542-8E40-1145-BD1A-471E09594088}"/>
              </a:ext>
            </a:extLst>
          </p:cNvPr>
          <p:cNvSpPr>
            <a:spLocks noGrp="1"/>
          </p:cNvSpPr>
          <p:nvPr>
            <p:ph type="title"/>
          </p:nvPr>
        </p:nvSpPr>
        <p:spPr/>
        <p:txBody>
          <a:bodyPr/>
          <a:lstStyle>
            <a:lvl1pPr>
              <a:defRPr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DE593684-CDD0-864D-AD13-0E9C93757F5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CBA76876-6A89-0B46-A388-5254A4EB53F4}"/>
              </a:ext>
            </a:extLst>
          </p:cNvPr>
          <p:cNvSpPr>
            <a:spLocks noGrp="1"/>
          </p:cNvSpPr>
          <p:nvPr>
            <p:ph type="dt" sz="half" idx="10"/>
          </p:nvPr>
        </p:nvSpPr>
        <p:spPr/>
        <p:txBody>
          <a:bodyPr/>
          <a:lstStyle/>
          <a:p>
            <a:r>
              <a:rPr lang="en-US" altLang="ja-JP"/>
              <a:t>2020/02/17</a:t>
            </a:r>
            <a:endParaRPr lang="en-US" dirty="0"/>
          </a:p>
        </p:txBody>
      </p:sp>
      <p:sp>
        <p:nvSpPr>
          <p:cNvPr id="5" name="フッター プレースホルダー 4">
            <a:extLst>
              <a:ext uri="{FF2B5EF4-FFF2-40B4-BE49-F238E27FC236}">
                <a16:creationId xmlns:a16="http://schemas.microsoft.com/office/drawing/2014/main" xmlns="" id="{91C184F0-0F43-4943-A968-BC24303FB2BB}"/>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xmlns="" id="{9B2683FD-57A4-7A44-929F-158608255A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4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xmlns="" id="{A197CB88-6BDD-1B48-A845-5FF01BE599DF}"/>
              </a:ext>
            </a:extLst>
          </p:cNvPr>
          <p:cNvSpPr>
            <a:spLocks noGrp="1"/>
          </p:cNvSpPr>
          <p:nvPr>
            <p:ph type="title" orient="vert"/>
          </p:nvPr>
        </p:nvSpPr>
        <p:spPr>
          <a:xfrm>
            <a:off x="6543675" y="365125"/>
            <a:ext cx="1971675" cy="5811838"/>
          </a:xfrm>
        </p:spPr>
        <p:txBody>
          <a:bodyPr vert="eaVert"/>
          <a:lstStyle>
            <a:lvl1pPr>
              <a:defRPr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FDBE2E2E-D773-BE4A-9EAE-2D5A41D69BD1}"/>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8C6BF40D-CE67-234F-97D1-3D9B5D97FD75}"/>
              </a:ext>
            </a:extLst>
          </p:cNvPr>
          <p:cNvSpPr>
            <a:spLocks noGrp="1"/>
          </p:cNvSpPr>
          <p:nvPr>
            <p:ph type="dt" sz="half" idx="10"/>
          </p:nvPr>
        </p:nvSpPr>
        <p:spPr/>
        <p:txBody>
          <a:bodyPr/>
          <a:lstStyle/>
          <a:p>
            <a:r>
              <a:rPr lang="en-US" altLang="ja-JP"/>
              <a:t>2020/02/17</a:t>
            </a:r>
            <a:endParaRPr lang="en-US" dirty="0"/>
          </a:p>
        </p:txBody>
      </p:sp>
      <p:sp>
        <p:nvSpPr>
          <p:cNvPr id="5" name="フッター プレースホルダー 4">
            <a:extLst>
              <a:ext uri="{FF2B5EF4-FFF2-40B4-BE49-F238E27FC236}">
                <a16:creationId xmlns:a16="http://schemas.microsoft.com/office/drawing/2014/main" xmlns="" id="{9851F354-202E-DE4D-9EB3-484B6FEBF5EC}"/>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xmlns="" id="{E8498DCF-EEB9-5A45-9664-BADEAB56BB6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25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F7D6D3C-201F-4D23-8264-029A53FD3618}" type="datetime1">
              <a:rPr kumimoji="1" lang="ja-JP" altLang="en-US" smtClean="0"/>
              <a:t>2020/6/10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2E75B5-F11A-4566-86E5-AD2A8F725522}" type="slidenum">
              <a:rPr kumimoji="1" lang="ja-JP" altLang="en-US" smtClean="0"/>
              <a:t>‹#›</a:t>
            </a:fld>
            <a:endParaRPr kumimoji="1" lang="ja-JP" altLang="en-US"/>
          </a:p>
        </p:txBody>
      </p:sp>
    </p:spTree>
    <p:extLst>
      <p:ext uri="{BB962C8B-B14F-4D97-AF65-F5344CB8AC3E}">
        <p14:creationId xmlns:p14="http://schemas.microsoft.com/office/powerpoint/2010/main" val="3305206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7F115A5-0C48-1442-9D4A-94273DEBFE81}"/>
              </a:ext>
            </a:extLst>
          </p:cNvPr>
          <p:cNvSpPr>
            <a:spLocks noGrp="1"/>
          </p:cNvSpPr>
          <p:nvPr>
            <p:ph type="title"/>
          </p:nvPr>
        </p:nvSpPr>
        <p:spPr>
          <a:xfrm>
            <a:off x="191680" y="136524"/>
            <a:ext cx="8544936" cy="549274"/>
          </a:xfrm>
        </p:spPr>
        <p:txBody>
          <a:bodyPr>
            <a:noAutofit/>
          </a:bodyPr>
          <a:lstStyle>
            <a:lvl1pPr>
              <a:defRPr sz="4000"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E349ABC5-90EF-B84E-8D6C-964B51C827D0}"/>
              </a:ext>
            </a:extLst>
          </p:cNvPr>
          <p:cNvSpPr>
            <a:spLocks noGrp="1"/>
          </p:cNvSpPr>
          <p:nvPr>
            <p:ph idx="1"/>
          </p:nvPr>
        </p:nvSpPr>
        <p:spPr>
          <a:xfrm>
            <a:off x="407383" y="1212148"/>
            <a:ext cx="8329233" cy="5130453"/>
          </a:xfrm>
        </p:spPr>
        <p:txBody>
          <a:bodyPr/>
          <a:lstStyle>
            <a:lvl1pPr>
              <a:defRPr sz="2800"/>
            </a:lvl1pPr>
            <a:lvl4pPr>
              <a:defRPr sz="1400"/>
            </a:lvl4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スライド番号プレースホルダー 5">
            <a:extLst>
              <a:ext uri="{FF2B5EF4-FFF2-40B4-BE49-F238E27FC236}">
                <a16:creationId xmlns:a16="http://schemas.microsoft.com/office/drawing/2014/main" xmlns="" id="{1066D7D4-8EE8-D647-B27A-ABFEC4FE7DC8}"/>
              </a:ext>
            </a:extLst>
          </p:cNvPr>
          <p:cNvSpPr>
            <a:spLocks noGrp="1"/>
          </p:cNvSpPr>
          <p:nvPr>
            <p:ph type="sldNum" sz="quarter" idx="12"/>
          </p:nvPr>
        </p:nvSpPr>
        <p:spPr>
          <a:xfrm>
            <a:off x="6679217" y="6460507"/>
            <a:ext cx="2057400" cy="365125"/>
          </a:xfrm>
        </p:spPr>
        <p:txBody>
          <a:bodyPr/>
          <a:lstStyle>
            <a:lvl1pPr>
              <a:defRPr sz="1800"/>
            </a:lvl1pPr>
          </a:lstStyle>
          <a:p>
            <a:fld id="{3A98EE3D-8CD1-4C3F-BD1C-C98C9596463C}" type="slidenum">
              <a:rPr lang="en-US" smtClean="0"/>
              <a:pPr/>
              <a:t>‹#›</a:t>
            </a:fld>
            <a:endParaRPr lang="en-US" dirty="0"/>
          </a:p>
        </p:txBody>
      </p:sp>
      <p:sp>
        <p:nvSpPr>
          <p:cNvPr id="7" name="正方形/長方形 6">
            <a:extLst>
              <a:ext uri="{FF2B5EF4-FFF2-40B4-BE49-F238E27FC236}">
                <a16:creationId xmlns:a16="http://schemas.microsoft.com/office/drawing/2014/main" xmlns="" id="{F374C36E-B5D4-6340-940B-117DA52611CF}"/>
              </a:ext>
            </a:extLst>
          </p:cNvPr>
          <p:cNvSpPr/>
          <p:nvPr userDrawn="1"/>
        </p:nvSpPr>
        <p:spPr>
          <a:xfrm>
            <a:off x="191678" y="793019"/>
            <a:ext cx="8568000" cy="36000"/>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10">
            <a:extLst>
              <a:ext uri="{FF2B5EF4-FFF2-40B4-BE49-F238E27FC236}">
                <a16:creationId xmlns:a16="http://schemas.microsoft.com/office/drawing/2014/main" xmlns="" id="{343A9AEC-8BF1-634A-9423-14504F7C7360}"/>
              </a:ext>
            </a:extLst>
          </p:cNvPr>
          <p:cNvSpPr>
            <a:spLocks noGrp="1"/>
          </p:cNvSpPr>
          <p:nvPr>
            <p:ph sz="quarter" idx="13"/>
          </p:nvPr>
        </p:nvSpPr>
        <p:spPr>
          <a:xfrm>
            <a:off x="3439115" y="790994"/>
            <a:ext cx="5704886" cy="273050"/>
          </a:xfrm>
        </p:spPr>
        <p:txBody>
          <a:bodyPr>
            <a:noAutofit/>
          </a:bodyPr>
          <a:lstStyle>
            <a:lvl1pPr marL="0" indent="0">
              <a:buNone/>
              <a:defRPr sz="1800"/>
            </a:lvl1pPr>
          </a:lstStyle>
          <a:p>
            <a:pPr lvl="0"/>
            <a:r>
              <a:rPr kumimoji="1" lang="ja-JP" altLang="en-US"/>
              <a:t>マスター テキストの書式設定</a:t>
            </a:r>
          </a:p>
        </p:txBody>
      </p:sp>
    </p:spTree>
    <p:extLst>
      <p:ext uri="{BB962C8B-B14F-4D97-AF65-F5344CB8AC3E}">
        <p14:creationId xmlns:p14="http://schemas.microsoft.com/office/powerpoint/2010/main" val="317363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EB6FA14-3BE9-8741-9E0E-32297CECC5D2}"/>
              </a:ext>
            </a:extLst>
          </p:cNvPr>
          <p:cNvSpPr>
            <a:spLocks noGrp="1"/>
          </p:cNvSpPr>
          <p:nvPr>
            <p:ph type="title"/>
          </p:nvPr>
        </p:nvSpPr>
        <p:spPr>
          <a:xfrm>
            <a:off x="623888" y="1709739"/>
            <a:ext cx="7886700" cy="2852737"/>
          </a:xfrm>
        </p:spPr>
        <p:txBody>
          <a:bodyPr anchor="b"/>
          <a:lstStyle>
            <a:lvl1pPr>
              <a:defRPr sz="4500"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C365F169-DDC5-1847-868C-0E1BD621DF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xmlns="" id="{05FF9587-1A01-A346-8AAD-26D793E50129}"/>
              </a:ext>
            </a:extLst>
          </p:cNvPr>
          <p:cNvSpPr>
            <a:spLocks noGrp="1"/>
          </p:cNvSpPr>
          <p:nvPr>
            <p:ph type="dt" sz="half" idx="10"/>
          </p:nvPr>
        </p:nvSpPr>
        <p:spPr/>
        <p:txBody>
          <a:bodyPr/>
          <a:lstStyle/>
          <a:p>
            <a:r>
              <a:rPr lang="en-US" altLang="ja-JP"/>
              <a:t>2020/02/17</a:t>
            </a:r>
            <a:endParaRPr lang="en-US" dirty="0"/>
          </a:p>
        </p:txBody>
      </p:sp>
      <p:sp>
        <p:nvSpPr>
          <p:cNvPr id="5" name="フッター プレースホルダー 4">
            <a:extLst>
              <a:ext uri="{FF2B5EF4-FFF2-40B4-BE49-F238E27FC236}">
                <a16:creationId xmlns:a16="http://schemas.microsoft.com/office/drawing/2014/main" xmlns="" id="{176FE432-6D3D-6940-8FA4-C2DC8397CC85}"/>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xmlns="" id="{C8867BED-FEF5-5749-9879-7B65602CDF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77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3F71BA5-E3AD-C241-84CD-3D8E6C61B3EC}"/>
              </a:ext>
            </a:extLst>
          </p:cNvPr>
          <p:cNvSpPr>
            <a:spLocks noGrp="1"/>
          </p:cNvSpPr>
          <p:nvPr>
            <p:ph type="title"/>
          </p:nvPr>
        </p:nvSpPr>
        <p:spPr/>
        <p:txBody>
          <a:bodyPr/>
          <a:lstStyle>
            <a:lvl1pPr>
              <a:defRPr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7134328B-20E6-414A-A568-24B454C05D5B}"/>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CA3A5F2D-D4AD-1C46-A959-C47A94D15FFC}"/>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xmlns="" id="{99D3F70D-0BC3-C448-8A2C-1C444F719402}"/>
              </a:ext>
            </a:extLst>
          </p:cNvPr>
          <p:cNvSpPr>
            <a:spLocks noGrp="1"/>
          </p:cNvSpPr>
          <p:nvPr>
            <p:ph type="dt" sz="half" idx="10"/>
          </p:nvPr>
        </p:nvSpPr>
        <p:spPr/>
        <p:txBody>
          <a:bodyPr/>
          <a:lstStyle/>
          <a:p>
            <a:r>
              <a:rPr lang="en-US" altLang="ja-JP"/>
              <a:t>2020/02/17</a:t>
            </a:r>
            <a:endParaRPr lang="en-US" dirty="0"/>
          </a:p>
        </p:txBody>
      </p:sp>
      <p:sp>
        <p:nvSpPr>
          <p:cNvPr id="6" name="フッター プレースホルダー 5">
            <a:extLst>
              <a:ext uri="{FF2B5EF4-FFF2-40B4-BE49-F238E27FC236}">
                <a16:creationId xmlns:a16="http://schemas.microsoft.com/office/drawing/2014/main" xmlns="" id="{B7538BE3-29BC-3442-A381-811BC277536C}"/>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xmlns="" id="{17695A2E-D099-4B4A-8215-ED92A49B2E2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854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4876D4C-4812-2640-8EE7-701C520A8DD8}"/>
              </a:ext>
            </a:extLst>
          </p:cNvPr>
          <p:cNvSpPr>
            <a:spLocks noGrp="1"/>
          </p:cNvSpPr>
          <p:nvPr>
            <p:ph type="title"/>
          </p:nvPr>
        </p:nvSpPr>
        <p:spPr>
          <a:xfrm>
            <a:off x="629841" y="365126"/>
            <a:ext cx="7886700" cy="1325563"/>
          </a:xfrm>
        </p:spPr>
        <p:txBody>
          <a:bodyPr/>
          <a:lstStyle>
            <a:lvl1pPr>
              <a:defRPr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39116F28-F5D1-BE46-81A0-BA64DCC3B41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xmlns="" id="{1263DC2C-E862-874F-AAE1-382D4EB1625E}"/>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xmlns="" id="{211ED48A-FA0B-3143-B99D-37339A1CF00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xmlns="" id="{9143B602-D39B-8B45-83BA-B1CEB733D7D6}"/>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xmlns="" id="{20D23719-8A6E-D742-AC72-D91607606D3E}"/>
              </a:ext>
            </a:extLst>
          </p:cNvPr>
          <p:cNvSpPr>
            <a:spLocks noGrp="1"/>
          </p:cNvSpPr>
          <p:nvPr>
            <p:ph type="dt" sz="half" idx="10"/>
          </p:nvPr>
        </p:nvSpPr>
        <p:spPr/>
        <p:txBody>
          <a:bodyPr/>
          <a:lstStyle/>
          <a:p>
            <a:r>
              <a:rPr lang="en-US" altLang="ja-JP"/>
              <a:t>2020/02/17</a:t>
            </a:r>
            <a:endParaRPr lang="en-US" dirty="0"/>
          </a:p>
        </p:txBody>
      </p:sp>
      <p:sp>
        <p:nvSpPr>
          <p:cNvPr id="8" name="フッター プレースホルダー 7">
            <a:extLst>
              <a:ext uri="{FF2B5EF4-FFF2-40B4-BE49-F238E27FC236}">
                <a16:creationId xmlns:a16="http://schemas.microsoft.com/office/drawing/2014/main" xmlns="" id="{D0DEFA61-3090-324D-91DC-3FD27F5244FB}"/>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xmlns="" id="{904827C5-81C7-0647-A2CA-556F18229B9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369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87AD3BE-61B9-7548-AB12-E3874149747F}"/>
              </a:ext>
            </a:extLst>
          </p:cNvPr>
          <p:cNvSpPr>
            <a:spLocks noGrp="1"/>
          </p:cNvSpPr>
          <p:nvPr>
            <p:ph type="title"/>
          </p:nvPr>
        </p:nvSpPr>
        <p:spPr/>
        <p:txBody>
          <a:bodyPr/>
          <a:lstStyle>
            <a:lvl1pPr>
              <a:defRPr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xmlns="" id="{7757E12A-0CD4-B649-A7AB-F9E6F7B0A567}"/>
              </a:ext>
            </a:extLst>
          </p:cNvPr>
          <p:cNvSpPr>
            <a:spLocks noGrp="1"/>
          </p:cNvSpPr>
          <p:nvPr>
            <p:ph type="dt" sz="half" idx="10"/>
          </p:nvPr>
        </p:nvSpPr>
        <p:spPr/>
        <p:txBody>
          <a:bodyPr/>
          <a:lstStyle/>
          <a:p>
            <a:r>
              <a:rPr lang="en-US" altLang="ja-JP"/>
              <a:t>2020/02/17</a:t>
            </a:r>
            <a:endParaRPr lang="en-US" dirty="0"/>
          </a:p>
        </p:txBody>
      </p:sp>
      <p:sp>
        <p:nvSpPr>
          <p:cNvPr id="4" name="フッター プレースホルダー 3">
            <a:extLst>
              <a:ext uri="{FF2B5EF4-FFF2-40B4-BE49-F238E27FC236}">
                <a16:creationId xmlns:a16="http://schemas.microsoft.com/office/drawing/2014/main" xmlns="" id="{43DF7BF9-32F7-8549-A925-763282266B18}"/>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xmlns="" id="{CE4EA983-EDD1-C146-B57F-19BA42A125C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573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xmlns="" id="{0D77A3C1-3D70-7443-B69D-09DAF5DE59F4}"/>
              </a:ext>
            </a:extLst>
          </p:cNvPr>
          <p:cNvSpPr>
            <a:spLocks noGrp="1"/>
          </p:cNvSpPr>
          <p:nvPr>
            <p:ph type="dt" sz="half" idx="10"/>
          </p:nvPr>
        </p:nvSpPr>
        <p:spPr/>
        <p:txBody>
          <a:bodyPr/>
          <a:lstStyle/>
          <a:p>
            <a:r>
              <a:rPr lang="en-US" altLang="ja-JP"/>
              <a:t>2020/02/17</a:t>
            </a:r>
            <a:endParaRPr lang="en-US" dirty="0"/>
          </a:p>
        </p:txBody>
      </p:sp>
      <p:sp>
        <p:nvSpPr>
          <p:cNvPr id="3" name="フッター プレースホルダー 2">
            <a:extLst>
              <a:ext uri="{FF2B5EF4-FFF2-40B4-BE49-F238E27FC236}">
                <a16:creationId xmlns:a16="http://schemas.microsoft.com/office/drawing/2014/main" xmlns="" id="{D6B64C2B-6333-E845-B09B-CA35AADDFC28}"/>
              </a:ext>
            </a:extLst>
          </p:cNvPr>
          <p:cNvSpPr>
            <a:spLocks noGrp="1"/>
          </p:cNvSpPr>
          <p:nvPr>
            <p:ph type="ftr" sz="quarter" idx="1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xmlns="" id="{571B85B2-0840-1E46-A2A6-7F99EB0BF72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346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5A1A059-3513-A34C-A138-77399FE7958A}"/>
              </a:ext>
            </a:extLst>
          </p:cNvPr>
          <p:cNvSpPr>
            <a:spLocks noGrp="1"/>
          </p:cNvSpPr>
          <p:nvPr>
            <p:ph type="title"/>
          </p:nvPr>
        </p:nvSpPr>
        <p:spPr>
          <a:xfrm>
            <a:off x="629841" y="457200"/>
            <a:ext cx="2949178" cy="1600200"/>
          </a:xfrm>
        </p:spPr>
        <p:txBody>
          <a:bodyPr anchor="b"/>
          <a:lstStyle>
            <a:lvl1pPr>
              <a:defRPr sz="2400"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ACA2192C-9E0A-AB42-A43B-CE7295131D4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xmlns="" id="{D340CA17-A2BB-EE48-B2E0-975A6CB86B7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0B01BB96-BB71-A04E-87F5-BD5D390CD511}"/>
              </a:ext>
            </a:extLst>
          </p:cNvPr>
          <p:cNvSpPr>
            <a:spLocks noGrp="1"/>
          </p:cNvSpPr>
          <p:nvPr>
            <p:ph type="dt" sz="half" idx="10"/>
          </p:nvPr>
        </p:nvSpPr>
        <p:spPr/>
        <p:txBody>
          <a:bodyPr/>
          <a:lstStyle/>
          <a:p>
            <a:r>
              <a:rPr lang="en-US" altLang="ja-JP"/>
              <a:t>2020/02/17</a:t>
            </a:r>
            <a:endParaRPr lang="en-US" dirty="0"/>
          </a:p>
        </p:txBody>
      </p:sp>
      <p:sp>
        <p:nvSpPr>
          <p:cNvPr id="6" name="フッター プレースホルダー 5">
            <a:extLst>
              <a:ext uri="{FF2B5EF4-FFF2-40B4-BE49-F238E27FC236}">
                <a16:creationId xmlns:a16="http://schemas.microsoft.com/office/drawing/2014/main" xmlns="" id="{A62B5664-9A5B-3C4D-BAAD-57289BA6357A}"/>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xmlns="" id="{F4B3C7B1-325B-E844-B73D-9C1E20F7FCB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695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61D42E5-3FCF-434B-A863-CB1B15176584}"/>
              </a:ext>
            </a:extLst>
          </p:cNvPr>
          <p:cNvSpPr>
            <a:spLocks noGrp="1"/>
          </p:cNvSpPr>
          <p:nvPr>
            <p:ph type="title"/>
          </p:nvPr>
        </p:nvSpPr>
        <p:spPr>
          <a:xfrm>
            <a:off x="629841" y="457200"/>
            <a:ext cx="2949178" cy="1600200"/>
          </a:xfrm>
        </p:spPr>
        <p:txBody>
          <a:bodyPr anchor="b"/>
          <a:lstStyle>
            <a:lvl1pPr>
              <a:defRPr sz="2400" b="0" i="0">
                <a:latin typeface="MS PGothic" panose="020B0600070205080204" pitchFamily="34" charset="-128"/>
                <a:ea typeface="MS PGothic" panose="020B0600070205080204" pitchFamily="34" charset="-128"/>
              </a:defRPr>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xmlns="" id="{53F98BCD-1CE7-CA45-A5C5-A86D3C51987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xmlns="" id="{FBF3FA88-EE3B-794F-B619-326F3F6D933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8" name="日付プレースホルダー 7">
            <a:extLst>
              <a:ext uri="{FF2B5EF4-FFF2-40B4-BE49-F238E27FC236}">
                <a16:creationId xmlns:a16="http://schemas.microsoft.com/office/drawing/2014/main" xmlns="" id="{983FC992-DFE4-054B-9F82-8118D60C21CA}"/>
              </a:ext>
            </a:extLst>
          </p:cNvPr>
          <p:cNvSpPr>
            <a:spLocks noGrp="1"/>
          </p:cNvSpPr>
          <p:nvPr>
            <p:ph type="dt" sz="half" idx="10"/>
          </p:nvPr>
        </p:nvSpPr>
        <p:spPr/>
        <p:txBody>
          <a:bodyPr/>
          <a:lstStyle/>
          <a:p>
            <a:r>
              <a:rPr lang="en-US" altLang="ja-JP"/>
              <a:t>2020/02/17</a:t>
            </a:r>
            <a:endParaRPr lang="en-US" dirty="0"/>
          </a:p>
        </p:txBody>
      </p:sp>
      <p:sp>
        <p:nvSpPr>
          <p:cNvPr id="9" name="フッター プレースホルダー 8">
            <a:extLst>
              <a:ext uri="{FF2B5EF4-FFF2-40B4-BE49-F238E27FC236}">
                <a16:creationId xmlns:a16="http://schemas.microsoft.com/office/drawing/2014/main" xmlns="" id="{C66554DF-A48E-4345-B552-B30303F534D2}"/>
              </a:ext>
            </a:extLst>
          </p:cNvPr>
          <p:cNvSpPr>
            <a:spLocks noGrp="1"/>
          </p:cNvSpPr>
          <p:nvPr>
            <p:ph type="ftr" sz="quarter" idx="11"/>
          </p:nvPr>
        </p:nvSpPr>
        <p:spPr/>
        <p:txBody>
          <a:bodyPr/>
          <a:lstStyle/>
          <a:p>
            <a:endParaRPr lang="en-US" dirty="0"/>
          </a:p>
        </p:txBody>
      </p:sp>
      <p:sp>
        <p:nvSpPr>
          <p:cNvPr id="10" name="スライド番号プレースホルダー 9">
            <a:extLst>
              <a:ext uri="{FF2B5EF4-FFF2-40B4-BE49-F238E27FC236}">
                <a16:creationId xmlns:a16="http://schemas.microsoft.com/office/drawing/2014/main" xmlns="" id="{E795E7E9-A93E-234F-90B6-AC6AE2729A3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7017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6CB20EE4-938C-014E-9BBA-F920232B379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240C97F3-3056-944E-824E-3688D5C99C7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xmlns="" id="{59B927DD-4AC9-7541-BA79-DC2B9DEA523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b="0" i="0">
                <a:solidFill>
                  <a:schemeClr val="tx1"/>
                </a:solidFill>
                <a:latin typeface="MS PGothic" panose="020B0600070205080204" pitchFamily="34" charset="-128"/>
              </a:defRPr>
            </a:lvl1pPr>
          </a:lstStyle>
          <a:p>
            <a:r>
              <a:rPr lang="en-US" altLang="ja-JP"/>
              <a:t>2020/02/17</a:t>
            </a:r>
            <a:endParaRPr lang="en-US" dirty="0"/>
          </a:p>
        </p:txBody>
      </p:sp>
      <p:sp>
        <p:nvSpPr>
          <p:cNvPr id="5" name="フッター プレースホルダー 4">
            <a:extLst>
              <a:ext uri="{FF2B5EF4-FFF2-40B4-BE49-F238E27FC236}">
                <a16:creationId xmlns:a16="http://schemas.microsoft.com/office/drawing/2014/main" xmlns="" id="{219DAAF4-5C45-2941-B701-33155E666BF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b="0" i="0">
                <a:solidFill>
                  <a:schemeClr val="tx1">
                    <a:tint val="75000"/>
                  </a:schemeClr>
                </a:solidFill>
                <a:latin typeface="MS PGothic" panose="020B0600070205080204" pitchFamily="34" charset="-128"/>
              </a:defRPr>
            </a:lvl1pPr>
          </a:lstStyle>
          <a:p>
            <a:endParaRPr lang="en-US" dirty="0"/>
          </a:p>
        </p:txBody>
      </p:sp>
      <p:sp>
        <p:nvSpPr>
          <p:cNvPr id="6" name="スライド番号プレースホルダー 5">
            <a:extLst>
              <a:ext uri="{FF2B5EF4-FFF2-40B4-BE49-F238E27FC236}">
                <a16:creationId xmlns:a16="http://schemas.microsoft.com/office/drawing/2014/main" xmlns="" id="{C1F591C9-F2BC-9A4F-80BD-4CBDFD1B794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b="0" i="0">
                <a:solidFill>
                  <a:schemeClr val="tx1"/>
                </a:solidFill>
                <a:latin typeface="MS PGothic" panose="020B0600070205080204" pitchFamily="34" charset="-128"/>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1512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p:txStyles>
    <p:titleStyle>
      <a:lvl1pPr algn="l" defTabSz="685800" rtl="0" eaLnBrk="1" latinLnBrk="0" hangingPunct="1">
        <a:lnSpc>
          <a:spcPct val="90000"/>
        </a:lnSpc>
        <a:spcBef>
          <a:spcPct val="0"/>
        </a:spcBef>
        <a:buNone/>
        <a:defRPr kumimoji="1" sz="3300" b="0" i="0" kern="1200">
          <a:solidFill>
            <a:schemeClr val="tx1"/>
          </a:solidFill>
          <a:latin typeface="MS PGothic" panose="020B0600070205080204" pitchFamily="34" charset="-128"/>
          <a:ea typeface="MS PGothic" panose="020B060007020508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870CD1B9-9402-324C-96D5-C48BFB4EDB90}"/>
              </a:ext>
            </a:extLst>
          </p:cNvPr>
          <p:cNvSpPr>
            <a:spLocks noGrp="1"/>
          </p:cNvSpPr>
          <p:nvPr>
            <p:ph type="ctrTitle"/>
          </p:nvPr>
        </p:nvSpPr>
        <p:spPr>
          <a:xfrm>
            <a:off x="590719" y="1122363"/>
            <a:ext cx="7768354" cy="2387600"/>
          </a:xfrm>
          <a:solidFill>
            <a:schemeClr val="accent3">
              <a:lumMod val="20000"/>
              <a:lumOff val="80000"/>
            </a:schemeClr>
          </a:solidFill>
        </p:spPr>
        <p:txBody>
          <a:bodyPr/>
          <a:lstStyle/>
          <a:p>
            <a:r>
              <a:rPr kumimoji="1" lang="ja-JP" altLang="en-US"/>
              <a:t>深層学習</a:t>
            </a:r>
            <a:r>
              <a:rPr lang="ja-JP" altLang="en-US"/>
              <a:t>を用いた</a:t>
            </a:r>
            <a:r>
              <a:rPr kumimoji="1" lang="ja-JP" altLang="en-US"/>
              <a:t>好意と悪意を含む表現の可視化による</a:t>
            </a:r>
            <a:r>
              <a:rPr kumimoji="1" lang="en-US" altLang="ja-JP" dirty="0"/>
              <a:t/>
            </a:r>
            <a:br>
              <a:rPr kumimoji="1" lang="en-US" altLang="ja-JP" dirty="0"/>
            </a:br>
            <a:r>
              <a:rPr kumimoji="1" lang="ja-JP" altLang="en-US"/>
              <a:t>文章推敲支援</a:t>
            </a:r>
          </a:p>
        </p:txBody>
      </p:sp>
      <p:sp>
        <p:nvSpPr>
          <p:cNvPr id="3" name="字幕 2">
            <a:extLst>
              <a:ext uri="{FF2B5EF4-FFF2-40B4-BE49-F238E27FC236}">
                <a16:creationId xmlns:a16="http://schemas.microsoft.com/office/drawing/2014/main" xmlns="" id="{E8DBA696-99C0-8A4C-BEF9-2E93C7DC3271}"/>
              </a:ext>
            </a:extLst>
          </p:cNvPr>
          <p:cNvSpPr>
            <a:spLocks noGrp="1"/>
          </p:cNvSpPr>
          <p:nvPr>
            <p:ph type="subTitle" idx="1"/>
          </p:nvPr>
        </p:nvSpPr>
        <p:spPr>
          <a:xfrm>
            <a:off x="1143000" y="4233214"/>
            <a:ext cx="6858000" cy="1655762"/>
          </a:xfrm>
        </p:spPr>
        <p:txBody>
          <a:bodyPr>
            <a:normAutofit/>
          </a:bodyPr>
          <a:lstStyle/>
          <a:p>
            <a:r>
              <a:rPr kumimoji="1" lang="ja-JP" altLang="en-US" sz="2400"/>
              <a:t>知能情報工学分野　博士前期課程</a:t>
            </a:r>
            <a:r>
              <a:rPr kumimoji="1" lang="en-US" altLang="ja-JP" sz="2400" dirty="0"/>
              <a:t>2</a:t>
            </a:r>
            <a:r>
              <a:rPr kumimoji="1" lang="ja-JP" altLang="en-US" sz="2400"/>
              <a:t>回生</a:t>
            </a:r>
            <a:endParaRPr kumimoji="1" lang="en-US" altLang="ja-JP" sz="2400" dirty="0"/>
          </a:p>
          <a:p>
            <a:r>
              <a:rPr lang="en-US" altLang="ja-JP" sz="2400" dirty="0"/>
              <a:t>1863001</a:t>
            </a:r>
            <a:r>
              <a:rPr lang="ja-JP" altLang="en-US" sz="2400" dirty="0"/>
              <a:t> </a:t>
            </a:r>
            <a:r>
              <a:rPr lang="ja-JP" altLang="en-US" sz="2400"/>
              <a:t>庵翔太</a:t>
            </a:r>
            <a:endParaRPr kumimoji="1" lang="ja-JP" altLang="en-US" sz="2400"/>
          </a:p>
        </p:txBody>
      </p:sp>
    </p:spTree>
    <p:extLst>
      <p:ext uri="{BB962C8B-B14F-4D97-AF65-F5344CB8AC3E}">
        <p14:creationId xmlns:p14="http://schemas.microsoft.com/office/powerpoint/2010/main" val="2975740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CF24165-A39D-CB4B-8C8A-00EF522FA6EC}"/>
              </a:ext>
            </a:extLst>
          </p:cNvPr>
          <p:cNvSpPr>
            <a:spLocks noGrp="1"/>
          </p:cNvSpPr>
          <p:nvPr>
            <p:ph type="title"/>
          </p:nvPr>
        </p:nvSpPr>
        <p:spPr>
          <a:xfrm>
            <a:off x="191679" y="136524"/>
            <a:ext cx="8788691" cy="710550"/>
          </a:xfrm>
        </p:spPr>
        <p:txBody>
          <a:bodyPr/>
          <a:lstStyle/>
          <a:p>
            <a:r>
              <a:rPr lang="ja-JP" altLang="en-US" sz="3200">
                <a:latin typeface="+mn-ea"/>
              </a:rPr>
              <a:t>深層学習による</a:t>
            </a:r>
            <a:r>
              <a:rPr lang="ja-JP" altLang="en-US" sz="3200">
                <a:solidFill>
                  <a:schemeClr val="accent2"/>
                </a:solidFill>
                <a:latin typeface="+mn-ea"/>
              </a:rPr>
              <a:t>好意モデル</a:t>
            </a:r>
            <a:r>
              <a:rPr lang="en-US" altLang="ja-JP" sz="3200" dirty="0">
                <a:latin typeface="+mn-ea"/>
              </a:rPr>
              <a:t>/</a:t>
            </a:r>
            <a:r>
              <a:rPr lang="ja-JP" altLang="en-US" sz="3200">
                <a:solidFill>
                  <a:schemeClr val="accent1"/>
                </a:solidFill>
                <a:latin typeface="+mn-ea"/>
              </a:rPr>
              <a:t>悪意モデル</a:t>
            </a:r>
            <a:r>
              <a:rPr lang="ja-JP" altLang="en-US" sz="3200">
                <a:latin typeface="+mn-ea"/>
              </a:rPr>
              <a:t>の学習</a:t>
            </a:r>
            <a:endParaRPr lang="en-US" altLang="ja-JP" sz="3200" dirty="0">
              <a:latin typeface="+mn-ea"/>
            </a:endParaRPr>
          </a:p>
        </p:txBody>
      </p:sp>
      <p:sp>
        <p:nvSpPr>
          <p:cNvPr id="5" name="スライド番号プレースホルダー 4">
            <a:extLst>
              <a:ext uri="{FF2B5EF4-FFF2-40B4-BE49-F238E27FC236}">
                <a16:creationId xmlns:a16="http://schemas.microsoft.com/office/drawing/2014/main" xmlns="" id="{2E797605-B220-CC40-804F-AE53C3F2D0FC}"/>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10</a:t>
            </a:fld>
            <a:endParaRPr lang="en-US" dirty="0"/>
          </a:p>
        </p:txBody>
      </p:sp>
      <p:grpSp>
        <p:nvGrpSpPr>
          <p:cNvPr id="7" name="グループ化 6">
            <a:extLst>
              <a:ext uri="{FF2B5EF4-FFF2-40B4-BE49-F238E27FC236}">
                <a16:creationId xmlns:a16="http://schemas.microsoft.com/office/drawing/2014/main" xmlns="" id="{3AE06091-7C3E-F343-88D9-A6E152E212B3}"/>
              </a:ext>
            </a:extLst>
          </p:cNvPr>
          <p:cNvGrpSpPr/>
          <p:nvPr/>
        </p:nvGrpSpPr>
        <p:grpSpPr>
          <a:xfrm>
            <a:off x="191679" y="1102324"/>
            <a:ext cx="4206151" cy="5402580"/>
            <a:chOff x="838199" y="1587129"/>
            <a:chExt cx="4138023" cy="4769221"/>
          </a:xfrm>
          <a:noFill/>
        </p:grpSpPr>
        <p:sp>
          <p:nvSpPr>
            <p:cNvPr id="8" name="角丸四角形 7">
              <a:extLst>
                <a:ext uri="{FF2B5EF4-FFF2-40B4-BE49-F238E27FC236}">
                  <a16:creationId xmlns:a16="http://schemas.microsoft.com/office/drawing/2014/main" xmlns="" id="{77AAF517-2CC6-654A-82F6-BF39AA5E4363}"/>
                </a:ext>
              </a:extLst>
            </p:cNvPr>
            <p:cNvSpPr/>
            <p:nvPr/>
          </p:nvSpPr>
          <p:spPr>
            <a:xfrm>
              <a:off x="838200" y="1587129"/>
              <a:ext cx="4138022" cy="4769221"/>
            </a:xfrm>
            <a:prstGeom prst="roundRect">
              <a:avLst>
                <a:gd name="adj" fmla="val 4655"/>
              </a:avLst>
            </a:prstGeom>
            <a:grpFill/>
            <a:ln w="31750">
              <a:solidFill>
                <a:schemeClr val="accent2"/>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ja-JP" altLang="en-US">
                <a:latin typeface="Tsukushi A Round Gothic" panose="02020400000000000000" pitchFamily="18" charset="-128"/>
                <a:ea typeface="Tsukushi A Round Gothic" panose="02020400000000000000" pitchFamily="18" charset="-128"/>
              </a:endParaRPr>
            </a:p>
          </p:txBody>
        </p:sp>
        <p:sp>
          <p:nvSpPr>
            <p:cNvPr id="11" name="テキスト ボックス 10">
              <a:extLst>
                <a:ext uri="{FF2B5EF4-FFF2-40B4-BE49-F238E27FC236}">
                  <a16:creationId xmlns:a16="http://schemas.microsoft.com/office/drawing/2014/main" xmlns="" id="{3536C2F9-F1D3-7C43-A8C9-F37CF6418720}"/>
                </a:ext>
              </a:extLst>
            </p:cNvPr>
            <p:cNvSpPr txBox="1"/>
            <p:nvPr/>
          </p:nvSpPr>
          <p:spPr>
            <a:xfrm>
              <a:off x="838199" y="1611857"/>
              <a:ext cx="4121405" cy="1086780"/>
            </a:xfrm>
            <a:prstGeom prst="rect">
              <a:avLst/>
            </a:prstGeom>
            <a:grpFill/>
          </p:spPr>
          <p:txBody>
            <a:bodyPr wrap="square" rtlCol="0">
              <a:spAutoFit/>
            </a:bodyPr>
            <a:lstStyle/>
            <a:p>
              <a:r>
                <a:rPr lang="ja-JP" altLang="en-US" sz="2000" b="1">
                  <a:solidFill>
                    <a:schemeClr val="accent2"/>
                  </a:solidFill>
                  <a:latin typeface="MS PGothic" panose="020B0600070205080204" pitchFamily="34" charset="-128"/>
                  <a:ea typeface="MS PGothic" panose="020B0600070205080204" pitchFamily="34" charset="-128"/>
                </a:rPr>
                <a:t>好意モデル</a:t>
              </a:r>
              <a:endParaRPr lang="en-US" altLang="ja-JP" sz="2000" b="1" dirty="0">
                <a:solidFill>
                  <a:schemeClr val="accent2"/>
                </a:solidFill>
                <a:latin typeface="MS PGothic" panose="020B0600070205080204" pitchFamily="34" charset="-128"/>
                <a:ea typeface="MS PGothic" panose="020B0600070205080204" pitchFamily="34" charset="-128"/>
              </a:endParaRPr>
            </a:p>
            <a:p>
              <a:r>
                <a:rPr lang="en-US" altLang="ja-JP" dirty="0">
                  <a:latin typeface="MS PGothic" panose="020B0600070205080204" pitchFamily="34" charset="-128"/>
                  <a:ea typeface="MS PGothic" panose="020B0600070205080204" pitchFamily="34" charset="-128"/>
                </a:rPr>
                <a:t>(</a:t>
              </a:r>
              <a:r>
                <a:rPr lang="ja-JP" altLang="en-US" b="1">
                  <a:solidFill>
                    <a:schemeClr val="accent2"/>
                  </a:solidFill>
                  <a:latin typeface="MS PGothic" panose="020B0600070205080204" pitchFamily="34" charset="-128"/>
                  <a:ea typeface="MS PGothic" panose="020B0600070205080204" pitchFamily="34" charset="-128"/>
                </a:rPr>
                <a:t>好意を表す</a:t>
              </a:r>
              <a:r>
                <a:rPr lang="en-US" altLang="ja-JP" b="1" dirty="0">
                  <a:solidFill>
                    <a:schemeClr val="accent2"/>
                  </a:solidFill>
                  <a:latin typeface="MS PGothic" panose="020B0600070205080204" pitchFamily="34" charset="-128"/>
                  <a:ea typeface="MS PGothic" panose="020B0600070205080204" pitchFamily="34" charset="-128"/>
                </a:rPr>
                <a:t>/</a:t>
              </a:r>
              <a:r>
                <a:rPr lang="ja-JP" altLang="en-US" b="1">
                  <a:solidFill>
                    <a:schemeClr val="accent2"/>
                  </a:solidFill>
                  <a:latin typeface="MS PGothic" panose="020B0600070205080204" pitchFamily="34" charset="-128"/>
                  <a:ea typeface="MS PGothic" panose="020B0600070205080204" pitchFamily="34" charset="-128"/>
                </a:rPr>
                <a:t>表さない</a:t>
              </a:r>
              <a:r>
                <a:rPr lang="ja-JP" altLang="en-US">
                  <a:latin typeface="MS PGothic" panose="020B0600070205080204" pitchFamily="34" charset="-128"/>
                  <a:ea typeface="MS PGothic" panose="020B0600070205080204" pitchFamily="34" charset="-128"/>
                </a:rPr>
                <a:t>判定モデル</a:t>
              </a:r>
              <a:r>
                <a:rPr lang="en-US" altLang="ja-JP" dirty="0">
                  <a:latin typeface="MS PGothic" panose="020B0600070205080204" pitchFamily="34" charset="-128"/>
                  <a:ea typeface="MS PGothic" panose="020B0600070205080204" pitchFamily="34" charset="-128"/>
                </a:rPr>
                <a:t>)</a:t>
              </a:r>
              <a:endParaRPr lang="en-US" altLang="ja-JP" sz="1600" dirty="0">
                <a:latin typeface="MS PGothic" panose="020B0600070205080204" pitchFamily="34" charset="-128"/>
                <a:ea typeface="MS PGothic" panose="020B0600070205080204" pitchFamily="34" charset="-128"/>
              </a:endParaRPr>
            </a:p>
            <a:p>
              <a:pPr marL="342900" indent="-342900">
                <a:buFont typeface="Wingdings" pitchFamily="2" charset="2"/>
                <a:buChar char="Ø"/>
              </a:pPr>
              <a:r>
                <a:rPr lang="ja-JP" altLang="en-US">
                  <a:latin typeface="MS PGothic" panose="020B0600070205080204" pitchFamily="34" charset="-128"/>
                  <a:ea typeface="MS PGothic" panose="020B0600070205080204" pitchFamily="34" charset="-128"/>
                </a:rPr>
                <a:t>学習データ：</a:t>
              </a:r>
              <a:r>
                <a:rPr lang="en-US" altLang="ja-JP" dirty="0">
                  <a:latin typeface="MS PGothic" panose="020B0600070205080204" pitchFamily="34" charset="-128"/>
                  <a:ea typeface="MS PGothic" panose="020B0600070205080204" pitchFamily="34" charset="-128"/>
                </a:rPr>
                <a:t>1362(</a:t>
              </a:r>
              <a:r>
                <a:rPr lang="ja-JP" altLang="en-US">
                  <a:latin typeface="MS PGothic" panose="020B0600070205080204" pitchFamily="34" charset="-128"/>
                  <a:ea typeface="MS PGothic" panose="020B0600070205080204" pitchFamily="34" charset="-128"/>
                </a:rPr>
                <a:t>内</a:t>
              </a:r>
              <a:r>
                <a:rPr lang="en-US" altLang="ja-JP" dirty="0">
                  <a:latin typeface="MS PGothic" panose="020B0600070205080204" pitchFamily="34" charset="-128"/>
                  <a:ea typeface="MS PGothic" panose="020B0600070205080204" pitchFamily="34" charset="-128"/>
                </a:rPr>
                <a:t>2</a:t>
              </a:r>
              <a:r>
                <a:rPr lang="ja-JP" altLang="en-US">
                  <a:latin typeface="MS PGothic" panose="020B0600070205080204" pitchFamily="34" charset="-128"/>
                  <a:ea typeface="MS PGothic" panose="020B0600070205080204" pitchFamily="34" charset="-128"/>
                </a:rPr>
                <a:t>割テストデータ</a:t>
              </a:r>
              <a:r>
                <a:rPr lang="en-US" altLang="ja-JP" dirty="0">
                  <a:latin typeface="MS PGothic" panose="020B0600070205080204" pitchFamily="34" charset="-128"/>
                  <a:ea typeface="MS PGothic" panose="020B0600070205080204" pitchFamily="34" charset="-128"/>
                </a:rPr>
                <a:t>)</a:t>
              </a:r>
            </a:p>
            <a:p>
              <a:pPr marL="342900" indent="-342900">
                <a:buFont typeface="Wingdings" pitchFamily="2" charset="2"/>
                <a:buChar char="Ø"/>
              </a:pPr>
              <a:r>
                <a:rPr lang="ja-JP" altLang="en-US">
                  <a:latin typeface="MS PGothic" panose="020B0600070205080204" pitchFamily="34" charset="-128"/>
                  <a:ea typeface="MS PGothic" panose="020B0600070205080204" pitchFamily="34" charset="-128"/>
                </a:rPr>
                <a:t>構造：</a:t>
              </a:r>
              <a:r>
                <a:rPr lang="en-US" altLang="ja-JP" dirty="0">
                  <a:latin typeface="MS PGothic" panose="020B0600070205080204" pitchFamily="34" charset="-128"/>
                  <a:ea typeface="MS PGothic" panose="020B0600070205080204" pitchFamily="34" charset="-128"/>
                </a:rPr>
                <a:t>LSTM</a:t>
              </a:r>
            </a:p>
          </p:txBody>
        </p:sp>
      </p:grpSp>
      <p:graphicFrame>
        <p:nvGraphicFramePr>
          <p:cNvPr id="12" name="表 11">
            <a:extLst>
              <a:ext uri="{FF2B5EF4-FFF2-40B4-BE49-F238E27FC236}">
                <a16:creationId xmlns:a16="http://schemas.microsoft.com/office/drawing/2014/main" xmlns="" id="{5F8EB0E1-F84B-2348-8628-9AD28048AFC7}"/>
              </a:ext>
            </a:extLst>
          </p:cNvPr>
          <p:cNvGraphicFramePr>
            <a:graphicFrameLocks noGrp="1"/>
          </p:cNvGraphicFramePr>
          <p:nvPr>
            <p:extLst>
              <p:ext uri="{D42A27DB-BD31-4B8C-83A1-F6EECF244321}">
                <p14:modId xmlns:p14="http://schemas.microsoft.com/office/powerpoint/2010/main" val="3188687116"/>
              </p:ext>
            </p:extLst>
          </p:nvPr>
        </p:nvGraphicFramePr>
        <p:xfrm>
          <a:off x="348914" y="4834954"/>
          <a:ext cx="3841204" cy="1411680"/>
        </p:xfrm>
        <a:graphic>
          <a:graphicData uri="http://schemas.openxmlformats.org/drawingml/2006/table">
            <a:tbl>
              <a:tblPr>
                <a:tableStyleId>{C4B1156A-380E-4F78-BDF5-A606A8083BF9}</a:tableStyleId>
              </a:tblPr>
              <a:tblGrid>
                <a:gridCol w="1382350">
                  <a:extLst>
                    <a:ext uri="{9D8B030D-6E8A-4147-A177-3AD203B41FA5}">
                      <a16:colId xmlns:a16="http://schemas.microsoft.com/office/drawing/2014/main" xmlns="" val="15334089"/>
                    </a:ext>
                  </a:extLst>
                </a:gridCol>
                <a:gridCol w="819618">
                  <a:extLst>
                    <a:ext uri="{9D8B030D-6E8A-4147-A177-3AD203B41FA5}">
                      <a16:colId xmlns:a16="http://schemas.microsoft.com/office/drawing/2014/main" xmlns="" val="850885261"/>
                    </a:ext>
                  </a:extLst>
                </a:gridCol>
                <a:gridCol w="819618">
                  <a:extLst>
                    <a:ext uri="{9D8B030D-6E8A-4147-A177-3AD203B41FA5}">
                      <a16:colId xmlns:a16="http://schemas.microsoft.com/office/drawing/2014/main" xmlns="" val="357270692"/>
                    </a:ext>
                  </a:extLst>
                </a:gridCol>
                <a:gridCol w="819618">
                  <a:extLst>
                    <a:ext uri="{9D8B030D-6E8A-4147-A177-3AD203B41FA5}">
                      <a16:colId xmlns:a16="http://schemas.microsoft.com/office/drawing/2014/main" xmlns="" val="801638884"/>
                    </a:ext>
                  </a:extLst>
                </a:gridCol>
              </a:tblGrid>
              <a:tr h="0">
                <a:tc>
                  <a:txBody>
                    <a:bodyPr/>
                    <a:lstStyle/>
                    <a:p>
                      <a:pPr algn="l" fontAlgn="ctr"/>
                      <a:r>
                        <a:rPr lang="ja-JP" altLang="en-US" sz="1600" b="1" i="0" u="none" strike="noStrike">
                          <a:solidFill>
                            <a:srgbClr val="000000"/>
                          </a:solidFill>
                          <a:effectLst/>
                          <a:latin typeface="+mn-ea"/>
                          <a:ea typeface="+mn-ea"/>
                        </a:rPr>
                        <a:t>精度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r>
                        <a:rPr lang="en-US" altLang="ja-JP" sz="1600" b="0" i="0" u="none" strike="noStrike" dirty="0" err="1">
                          <a:solidFill>
                            <a:srgbClr val="000000"/>
                          </a:solidFill>
                          <a:effectLst/>
                          <a:latin typeface="+mn-ea"/>
                          <a:ea typeface="+mn-ea"/>
                        </a:rPr>
                        <a:t>Precison</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r>
                        <a:rPr lang="en-US" altLang="ja-JP" sz="1600" u="none" strike="noStrike" dirty="0">
                          <a:effectLst/>
                          <a:latin typeface="+mn-ea"/>
                          <a:ea typeface="+mn-ea"/>
                        </a:rPr>
                        <a:t>Recall</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r>
                        <a:rPr lang="en-US" altLang="ja-JP" sz="1600" u="none" strike="noStrike" dirty="0">
                          <a:effectLst/>
                          <a:latin typeface="+mn-ea"/>
                          <a:ea typeface="+mn-ea"/>
                        </a:rPr>
                        <a:t>F1</a:t>
                      </a:r>
                      <a:endParaRPr lang="ja-JP" altLang="en-US" sz="1600" b="0" i="0" u="none" strike="noStrike">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2997273018"/>
                  </a:ext>
                </a:extLst>
              </a:tr>
              <a:tr h="386105">
                <a:tc>
                  <a:txBody>
                    <a:bodyPr/>
                    <a:lstStyle/>
                    <a:p>
                      <a:pPr algn="l" fontAlgn="ctr"/>
                      <a:r>
                        <a:rPr lang="ja-JP" altLang="en-US" sz="1600" b="0" i="0" u="none" strike="noStrike">
                          <a:solidFill>
                            <a:srgbClr val="000000"/>
                          </a:solidFill>
                          <a:effectLst/>
                          <a:latin typeface="+mn-ea"/>
                          <a:ea typeface="+mn-ea"/>
                        </a:rPr>
                        <a:t>好意を表さない</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ctr"/>
                      <a:r>
                        <a:rPr lang="en-US" altLang="ja-JP" sz="1600" b="0" u="none" strike="noStrike" dirty="0">
                          <a:solidFill>
                            <a:schemeClr val="tx1"/>
                          </a:solidFill>
                          <a:effectLst/>
                          <a:latin typeface="+mn-ea"/>
                          <a:ea typeface="+mn-ea"/>
                        </a:rPr>
                        <a:t>0.79</a:t>
                      </a:r>
                      <a:endParaRPr lang="en-US" alt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u="none" strike="noStrike" dirty="0">
                          <a:effectLst/>
                          <a:latin typeface="+mn-ea"/>
                          <a:ea typeface="+mn-ea"/>
                        </a:rPr>
                        <a:t>0.88</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u="none" strike="noStrike" dirty="0">
                          <a:effectLst/>
                          <a:latin typeface="+mn-ea"/>
                          <a:ea typeface="+mn-ea"/>
                        </a:rPr>
                        <a:t>0.83</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505596282"/>
                  </a:ext>
                </a:extLst>
              </a:tr>
              <a:tr h="386105">
                <a:tc>
                  <a:txBody>
                    <a:bodyPr/>
                    <a:lstStyle/>
                    <a:p>
                      <a:pPr algn="l" fontAlgn="ctr"/>
                      <a:r>
                        <a:rPr lang="ja-JP" altLang="en-US" sz="1600" b="0" i="0" u="none" strike="noStrike">
                          <a:solidFill>
                            <a:srgbClr val="000000"/>
                          </a:solidFill>
                          <a:effectLst/>
                          <a:latin typeface="+mn-ea"/>
                          <a:ea typeface="+mn-ea"/>
                        </a:rPr>
                        <a:t>好意を表す</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ctr"/>
                      <a:r>
                        <a:rPr lang="en-US" altLang="ja-JP" sz="1600" b="0" u="none" strike="noStrike" dirty="0">
                          <a:solidFill>
                            <a:schemeClr val="tx1"/>
                          </a:solidFill>
                          <a:effectLst/>
                          <a:latin typeface="+mn-ea"/>
                          <a:ea typeface="+mn-ea"/>
                        </a:rPr>
                        <a:t>0.85</a:t>
                      </a:r>
                      <a:endParaRPr lang="en-US" alt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u="none" strike="noStrike" dirty="0">
                          <a:solidFill>
                            <a:schemeClr val="tx1"/>
                          </a:solidFill>
                          <a:effectLst/>
                          <a:latin typeface="+mn-ea"/>
                          <a:ea typeface="+mn-ea"/>
                        </a:rPr>
                        <a:t>0.75</a:t>
                      </a:r>
                      <a:endParaRPr lang="en-US" alt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u="none" strike="noStrike" dirty="0">
                          <a:effectLst/>
                          <a:latin typeface="+mn-ea"/>
                          <a:ea typeface="+mn-ea"/>
                        </a:rPr>
                        <a:t>0.80</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4109957888"/>
                  </a:ext>
                </a:extLst>
              </a:tr>
              <a:tr h="386105">
                <a:tc>
                  <a:txBody>
                    <a:bodyPr/>
                    <a:lstStyle/>
                    <a:p>
                      <a:pPr algn="l" fontAlgn="ctr"/>
                      <a:r>
                        <a:rPr lang="ja-JP" altLang="en-US" sz="1600" b="0" i="0" u="none" strike="noStrike">
                          <a:solidFill>
                            <a:srgbClr val="000000"/>
                          </a:solidFill>
                          <a:effectLst/>
                          <a:latin typeface="+mn-ea"/>
                          <a:ea typeface="+mn-ea"/>
                        </a:rPr>
                        <a:t>平均</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ctr"/>
                      <a:r>
                        <a:rPr lang="en-US" altLang="ja-JP" sz="1600" b="0" i="0" u="none" strike="noStrike" dirty="0">
                          <a:solidFill>
                            <a:srgbClr val="000000"/>
                          </a:solidFill>
                          <a:effectLst/>
                          <a:latin typeface="+mn-ea"/>
                          <a:ea typeface="+mn-ea"/>
                        </a:rPr>
                        <a:t>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b="0" i="0" u="none" strike="noStrike" dirty="0">
                          <a:solidFill>
                            <a:srgbClr val="000000"/>
                          </a:solidFill>
                          <a:effectLst/>
                          <a:latin typeface="+mn-ea"/>
                          <a:ea typeface="+mn-ea"/>
                        </a:rPr>
                        <a:t>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fontAlgn="ctr"/>
                      <a:r>
                        <a:rPr lang="en-US" altLang="ja-JP" sz="1600" b="0" i="0" u="none" strike="noStrike" dirty="0">
                          <a:solidFill>
                            <a:srgbClr val="000000"/>
                          </a:solidFill>
                          <a:effectLst/>
                          <a:latin typeface="+mn-ea"/>
                          <a:ea typeface="+mn-ea"/>
                        </a:rPr>
                        <a:t>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318987743"/>
                  </a:ext>
                </a:extLst>
              </a:tr>
            </a:tbl>
          </a:graphicData>
        </a:graphic>
      </p:graphicFrame>
      <p:graphicFrame>
        <p:nvGraphicFramePr>
          <p:cNvPr id="13" name="表 12">
            <a:extLst>
              <a:ext uri="{FF2B5EF4-FFF2-40B4-BE49-F238E27FC236}">
                <a16:creationId xmlns:a16="http://schemas.microsoft.com/office/drawing/2014/main" xmlns="" id="{23BB2FB5-39F7-9547-9295-63BE8BAF7085}"/>
              </a:ext>
            </a:extLst>
          </p:cNvPr>
          <p:cNvGraphicFramePr>
            <a:graphicFrameLocks noGrp="1"/>
          </p:cNvGraphicFramePr>
          <p:nvPr>
            <p:extLst>
              <p:ext uri="{D42A27DB-BD31-4B8C-83A1-F6EECF244321}">
                <p14:modId xmlns:p14="http://schemas.microsoft.com/office/powerpoint/2010/main" val="2895708103"/>
              </p:ext>
            </p:extLst>
          </p:nvPr>
        </p:nvGraphicFramePr>
        <p:xfrm>
          <a:off x="348914" y="2626996"/>
          <a:ext cx="3841203" cy="1828800"/>
        </p:xfrm>
        <a:graphic>
          <a:graphicData uri="http://schemas.openxmlformats.org/drawingml/2006/table">
            <a:tbl>
              <a:tblPr firstRow="1">
                <a:tableStyleId>{C4B1156A-380E-4F78-BDF5-A606A8083BF9}</a:tableStyleId>
              </a:tblPr>
              <a:tblGrid>
                <a:gridCol w="1228632">
                  <a:extLst>
                    <a:ext uri="{9D8B030D-6E8A-4147-A177-3AD203B41FA5}">
                      <a16:colId xmlns:a16="http://schemas.microsoft.com/office/drawing/2014/main" xmlns="" val="2094346699"/>
                    </a:ext>
                  </a:extLst>
                </a:gridCol>
                <a:gridCol w="539931">
                  <a:extLst>
                    <a:ext uri="{9D8B030D-6E8A-4147-A177-3AD203B41FA5}">
                      <a16:colId xmlns:a16="http://schemas.microsoft.com/office/drawing/2014/main" xmlns="" val="1933039609"/>
                    </a:ext>
                  </a:extLst>
                </a:gridCol>
                <a:gridCol w="1230722">
                  <a:extLst>
                    <a:ext uri="{9D8B030D-6E8A-4147-A177-3AD203B41FA5}">
                      <a16:colId xmlns:a16="http://schemas.microsoft.com/office/drawing/2014/main" xmlns="" val="2945171275"/>
                    </a:ext>
                  </a:extLst>
                </a:gridCol>
                <a:gridCol w="841918">
                  <a:extLst>
                    <a:ext uri="{9D8B030D-6E8A-4147-A177-3AD203B41FA5}">
                      <a16:colId xmlns:a16="http://schemas.microsoft.com/office/drawing/2014/main" xmlns="" val="3661526266"/>
                    </a:ext>
                  </a:extLst>
                </a:gridCol>
              </a:tblGrid>
              <a:tr h="218885">
                <a:tc gridSpan="4">
                  <a:txBody>
                    <a:bodyPr/>
                    <a:lstStyle/>
                    <a:p>
                      <a:r>
                        <a:rPr kumimoji="1" lang="ja-JP" altLang="en-US" sz="1400">
                          <a:latin typeface="+mn-ea"/>
                          <a:ea typeface="+mn-ea"/>
                        </a:rPr>
                        <a:t>パラメータ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endParaRPr kumimoji="1" lang="ja-JP" altLang="en-US"/>
                    </a:p>
                  </a:txBody>
                  <a:tcPr/>
                </a:tc>
                <a:tc hMerge="1">
                  <a:txBody>
                    <a:bodyPr/>
                    <a:lstStyle/>
                    <a:p>
                      <a:endParaRPr kumimoji="1" lang="ja-JP" altLang="en-US" sz="1400">
                        <a:latin typeface="+mn-ea"/>
                        <a:ea typeface="+mn-ea"/>
                      </a:endParaRPr>
                    </a:p>
                  </a:txBody>
                  <a:tcPr>
                    <a:lnL w="28575" cap="flat" cmpd="sng" algn="ctr">
                      <a:noFill/>
                      <a:prstDash val="solid"/>
                      <a:round/>
                      <a:headEnd type="none" w="med" len="med"/>
                      <a:tailEnd type="none" w="med" len="med"/>
                    </a:lnL>
                    <a:lnR w="12700" cmpd="sng">
                      <a:noFill/>
                    </a:lnR>
                    <a:lnT w="28575" cap="flat" cmpd="sng" algn="ctr">
                      <a:solidFill>
                        <a:schemeClr val="accent4">
                          <a:lumMod val="60000"/>
                          <a:lumOff val="40000"/>
                        </a:schemeClr>
                      </a:solidFill>
                      <a:prstDash val="solid"/>
                      <a:round/>
                      <a:headEnd type="none" w="med" len="med"/>
                      <a:tailEnd type="none" w="med" len="med"/>
                    </a:lnT>
                    <a:lnB w="28575"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kumimoji="1" lang="ja-JP" altLang="en-US" sz="1400">
                        <a:latin typeface="+mn-ea"/>
                        <a:ea typeface="+mn-ea"/>
                      </a:endParaRPr>
                    </a:p>
                  </a:txBody>
                  <a:tcPr>
                    <a:lnL w="12700" cmpd="sng">
                      <a:noFill/>
                    </a:lnL>
                    <a:lnR w="28575" cap="flat" cmpd="sng" algn="ctr">
                      <a:solidFill>
                        <a:schemeClr val="accent4">
                          <a:lumMod val="60000"/>
                          <a:lumOff val="40000"/>
                        </a:schemeClr>
                      </a:solidFill>
                      <a:prstDash val="solid"/>
                      <a:round/>
                      <a:headEnd type="none" w="med" len="med"/>
                      <a:tailEnd type="none" w="med" len="med"/>
                    </a:lnR>
                    <a:lnT w="28575" cap="flat" cmpd="sng" algn="ctr">
                      <a:solidFill>
                        <a:schemeClr val="accent4">
                          <a:lumMod val="60000"/>
                          <a:lumOff val="40000"/>
                        </a:schemeClr>
                      </a:solidFill>
                      <a:prstDash val="solid"/>
                      <a:round/>
                      <a:headEnd type="none" w="med" len="med"/>
                      <a:tailEnd type="none" w="med" len="med"/>
                    </a:lnT>
                    <a:lnB w="28575"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214748405"/>
                  </a:ext>
                </a:extLst>
              </a:tr>
              <a:tr h="218885">
                <a:tc>
                  <a:txBody>
                    <a:bodyPr/>
                    <a:lstStyle/>
                    <a:p>
                      <a:r>
                        <a:rPr kumimoji="1" lang="ja-JP" altLang="en-US" sz="1400">
                          <a:latin typeface="+mn-ea"/>
                          <a:ea typeface="+mn-ea"/>
                        </a:rPr>
                        <a:t>エポック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100</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400">
                          <a:latin typeface="+mn-ea"/>
                          <a:ea typeface="+mn-ea"/>
                        </a:rPr>
                        <a:t>活性化関数</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kumimoji="1" lang="en-US" altLang="ja-JP" sz="1400" dirty="0" err="1">
                          <a:latin typeface="+mn-ea"/>
                          <a:ea typeface="+mn-ea"/>
                        </a:rPr>
                        <a:t>ReLu</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559204225"/>
                  </a:ext>
                </a:extLst>
              </a:tr>
              <a:tr h="218885">
                <a:tc>
                  <a:txBody>
                    <a:bodyPr/>
                    <a:lstStyle/>
                    <a:p>
                      <a:r>
                        <a:rPr kumimoji="1" lang="ja-JP" altLang="en-US" sz="1400">
                          <a:latin typeface="+mn-ea"/>
                          <a:ea typeface="+mn-ea"/>
                        </a:rPr>
                        <a:t>バッチサイズ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256</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400">
                          <a:latin typeface="+mn-ea"/>
                          <a:ea typeface="+mn-ea"/>
                        </a:rPr>
                        <a:t>最適化関数</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r>
                        <a:rPr kumimoji="1" lang="en-US" altLang="ja-JP" sz="1400" dirty="0">
                          <a:latin typeface="+mn-ea"/>
                          <a:ea typeface="+mn-ea"/>
                        </a:rPr>
                        <a:t>Adam</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358914324"/>
                  </a:ext>
                </a:extLst>
              </a:tr>
              <a:tr h="218885">
                <a:tc>
                  <a:txBody>
                    <a:bodyPr/>
                    <a:lstStyle/>
                    <a:p>
                      <a:r>
                        <a:rPr kumimoji="1" lang="ja-JP" altLang="en-US" sz="1400">
                          <a:latin typeface="+mn-ea"/>
                          <a:ea typeface="+mn-ea"/>
                        </a:rPr>
                        <a:t>中間層数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400">
                          <a:latin typeface="+mn-ea"/>
                          <a:ea typeface="+mn-ea"/>
                        </a:rPr>
                        <a:t>学習率</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0.001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95167941"/>
                  </a:ext>
                </a:extLst>
              </a:tr>
              <a:tr h="218885">
                <a:tc>
                  <a:txBody>
                    <a:bodyPr/>
                    <a:lstStyle/>
                    <a:p>
                      <a:r>
                        <a:rPr kumimoji="1" lang="ja-JP" altLang="en-US" sz="1400">
                          <a:latin typeface="+mn-ea"/>
                          <a:ea typeface="+mn-ea"/>
                        </a:rPr>
                        <a:t>ノード数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50</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en-US" altLang="ja-JP" sz="1400" dirty="0">
                          <a:latin typeface="+mn-ea"/>
                          <a:ea typeface="+mn-ea"/>
                        </a:rPr>
                        <a:t>L1_L2</a:t>
                      </a:r>
                      <a:r>
                        <a:rPr kumimoji="1" lang="ja-JP" altLang="en-US" sz="1400">
                          <a:latin typeface="+mn-ea"/>
                          <a:ea typeface="+mn-ea"/>
                        </a:rPr>
                        <a:t>正則化</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0.001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3120500979"/>
                  </a:ext>
                </a:extLst>
              </a:tr>
              <a:tr h="218885">
                <a:tc>
                  <a:txBody>
                    <a:bodyPr/>
                    <a:lstStyle/>
                    <a:p>
                      <a:endParaRPr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endParaRPr lang="ja-JP"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400">
                          <a:latin typeface="+mn-ea"/>
                          <a:ea typeface="+mn-ea"/>
                        </a:rPr>
                        <a:t>ドロップアウト</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1400" dirty="0">
                          <a:latin typeface="+mn-ea"/>
                          <a:ea typeface="+mn-ea"/>
                        </a:rPr>
                        <a:t>0.5</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330108490"/>
                  </a:ext>
                </a:extLst>
              </a:tr>
            </a:tbl>
          </a:graphicData>
        </a:graphic>
      </p:graphicFrame>
      <p:grpSp>
        <p:nvGrpSpPr>
          <p:cNvPr id="14" name="グループ化 13">
            <a:extLst>
              <a:ext uri="{FF2B5EF4-FFF2-40B4-BE49-F238E27FC236}">
                <a16:creationId xmlns:a16="http://schemas.microsoft.com/office/drawing/2014/main" xmlns="" id="{8BC8FD6B-2922-5946-836F-1ED386479C38}"/>
              </a:ext>
            </a:extLst>
          </p:cNvPr>
          <p:cNvGrpSpPr/>
          <p:nvPr/>
        </p:nvGrpSpPr>
        <p:grpSpPr>
          <a:xfrm>
            <a:off x="4780547" y="1102324"/>
            <a:ext cx="4014538" cy="5402580"/>
            <a:chOff x="838200" y="1587129"/>
            <a:chExt cx="4138022" cy="4769221"/>
          </a:xfrm>
          <a:noFill/>
        </p:grpSpPr>
        <p:sp>
          <p:nvSpPr>
            <p:cNvPr id="15" name="角丸四角形 14">
              <a:extLst>
                <a:ext uri="{FF2B5EF4-FFF2-40B4-BE49-F238E27FC236}">
                  <a16:creationId xmlns:a16="http://schemas.microsoft.com/office/drawing/2014/main" xmlns="" id="{76198B69-6C0A-C34B-9DE6-5E968BC49AF1}"/>
                </a:ext>
              </a:extLst>
            </p:cNvPr>
            <p:cNvSpPr/>
            <p:nvPr/>
          </p:nvSpPr>
          <p:spPr>
            <a:xfrm>
              <a:off x="838200" y="1587129"/>
              <a:ext cx="4138022" cy="4769221"/>
            </a:xfrm>
            <a:prstGeom prst="roundRect">
              <a:avLst>
                <a:gd name="adj" fmla="val 4655"/>
              </a:avLst>
            </a:prstGeom>
            <a:grpFill/>
            <a:ln w="31750">
              <a:solidFill>
                <a:schemeClr val="accent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ja-JP" altLang="en-US">
                <a:latin typeface="Tsukushi A Round Gothic" panose="02020400000000000000" pitchFamily="18" charset="-128"/>
                <a:ea typeface="Tsukushi A Round Gothic" panose="02020400000000000000" pitchFamily="18" charset="-128"/>
              </a:endParaRPr>
            </a:p>
          </p:txBody>
        </p:sp>
        <p:sp>
          <p:nvSpPr>
            <p:cNvPr id="16" name="テキスト ボックス 15">
              <a:extLst>
                <a:ext uri="{FF2B5EF4-FFF2-40B4-BE49-F238E27FC236}">
                  <a16:creationId xmlns:a16="http://schemas.microsoft.com/office/drawing/2014/main" xmlns="" id="{1D901B02-6E74-3547-BAF8-FD4885C23DD5}"/>
                </a:ext>
              </a:extLst>
            </p:cNvPr>
            <p:cNvSpPr txBox="1"/>
            <p:nvPr/>
          </p:nvSpPr>
          <p:spPr>
            <a:xfrm>
              <a:off x="854817" y="1611857"/>
              <a:ext cx="4121405" cy="1086780"/>
            </a:xfrm>
            <a:prstGeom prst="rect">
              <a:avLst/>
            </a:prstGeom>
            <a:grpFill/>
          </p:spPr>
          <p:txBody>
            <a:bodyPr wrap="square" rtlCol="0">
              <a:spAutoFit/>
            </a:bodyPr>
            <a:lstStyle/>
            <a:p>
              <a:r>
                <a:rPr lang="ja-JP" altLang="en-US" sz="2000" b="1">
                  <a:solidFill>
                    <a:schemeClr val="accent1"/>
                  </a:solidFill>
                  <a:latin typeface="+mn-ea"/>
                </a:rPr>
                <a:t>悪意モデル</a:t>
              </a:r>
              <a:endParaRPr lang="en-US" altLang="ja-JP" sz="2000" b="1" dirty="0">
                <a:solidFill>
                  <a:schemeClr val="accent1"/>
                </a:solidFill>
                <a:latin typeface="+mn-ea"/>
              </a:endParaRPr>
            </a:p>
            <a:p>
              <a:r>
                <a:rPr lang="en-US" altLang="ja-JP" dirty="0">
                  <a:latin typeface="+mn-ea"/>
                </a:rPr>
                <a:t>(</a:t>
              </a:r>
              <a:r>
                <a:rPr lang="ja-JP" altLang="en-US" b="1">
                  <a:solidFill>
                    <a:schemeClr val="accent1"/>
                  </a:solidFill>
                  <a:latin typeface="+mn-ea"/>
                </a:rPr>
                <a:t>悪意を表す</a:t>
              </a:r>
              <a:r>
                <a:rPr lang="en-US" altLang="ja-JP" b="1" dirty="0">
                  <a:solidFill>
                    <a:schemeClr val="accent1"/>
                  </a:solidFill>
                  <a:latin typeface="+mn-ea"/>
                </a:rPr>
                <a:t>/</a:t>
              </a:r>
              <a:r>
                <a:rPr lang="ja-JP" altLang="en-US" b="1">
                  <a:solidFill>
                    <a:schemeClr val="accent1"/>
                  </a:solidFill>
                  <a:latin typeface="+mn-ea"/>
                </a:rPr>
                <a:t>表さない</a:t>
              </a:r>
              <a:r>
                <a:rPr lang="ja-JP" altLang="en-US">
                  <a:latin typeface="+mn-ea"/>
                </a:rPr>
                <a:t>判定モデル</a:t>
              </a:r>
              <a:r>
                <a:rPr lang="en-US" altLang="ja-JP" dirty="0">
                  <a:latin typeface="+mn-ea"/>
                </a:rPr>
                <a:t>)</a:t>
              </a:r>
            </a:p>
            <a:p>
              <a:pPr marL="342900" indent="-342900">
                <a:buFont typeface="Wingdings" pitchFamily="2" charset="2"/>
                <a:buChar char="Ø"/>
              </a:pPr>
              <a:r>
                <a:rPr lang="ja-JP" altLang="en-US">
                  <a:latin typeface="+mn-ea"/>
                </a:rPr>
                <a:t>データ数：</a:t>
              </a:r>
              <a:r>
                <a:rPr lang="en-US" altLang="ja-JP" dirty="0">
                  <a:latin typeface="+mn-ea"/>
                </a:rPr>
                <a:t>1038(</a:t>
              </a:r>
              <a:r>
                <a:rPr lang="ja-JP" altLang="en-US">
                  <a:latin typeface="+mn-ea"/>
                </a:rPr>
                <a:t>内</a:t>
              </a:r>
              <a:r>
                <a:rPr lang="en-US" altLang="ja-JP" dirty="0">
                  <a:latin typeface="+mn-ea"/>
                </a:rPr>
                <a:t>2</a:t>
              </a:r>
              <a:r>
                <a:rPr lang="ja-JP" altLang="en-US">
                  <a:latin typeface="+mn-ea"/>
                </a:rPr>
                <a:t>割テストデータ</a:t>
              </a:r>
              <a:r>
                <a:rPr lang="en-US" altLang="ja-JP" dirty="0">
                  <a:latin typeface="+mn-ea"/>
                </a:rPr>
                <a:t>)</a:t>
              </a:r>
            </a:p>
            <a:p>
              <a:pPr marL="342900" indent="-342900">
                <a:buFont typeface="Wingdings" pitchFamily="2" charset="2"/>
                <a:buChar char="Ø"/>
              </a:pPr>
              <a:r>
                <a:rPr lang="ja-JP" altLang="en-US">
                  <a:latin typeface="+mn-ea"/>
                </a:rPr>
                <a:t>構造：</a:t>
              </a:r>
              <a:r>
                <a:rPr lang="en-US" altLang="ja-JP" dirty="0">
                  <a:latin typeface="+mn-ea"/>
                </a:rPr>
                <a:t>LSTM</a:t>
              </a:r>
            </a:p>
          </p:txBody>
        </p:sp>
      </p:grpSp>
      <p:graphicFrame>
        <p:nvGraphicFramePr>
          <p:cNvPr id="17" name="表 16">
            <a:extLst>
              <a:ext uri="{FF2B5EF4-FFF2-40B4-BE49-F238E27FC236}">
                <a16:creationId xmlns:a16="http://schemas.microsoft.com/office/drawing/2014/main" xmlns="" id="{6F6048D2-4C4F-9D49-A437-7C6CA99A6F8D}"/>
              </a:ext>
            </a:extLst>
          </p:cNvPr>
          <p:cNvGraphicFramePr>
            <a:graphicFrameLocks noGrp="1"/>
          </p:cNvGraphicFramePr>
          <p:nvPr>
            <p:extLst>
              <p:ext uri="{D42A27DB-BD31-4B8C-83A1-F6EECF244321}">
                <p14:modId xmlns:p14="http://schemas.microsoft.com/office/powerpoint/2010/main" val="762557711"/>
              </p:ext>
            </p:extLst>
          </p:nvPr>
        </p:nvGraphicFramePr>
        <p:xfrm>
          <a:off x="4918247" y="4834954"/>
          <a:ext cx="3739138" cy="1411680"/>
        </p:xfrm>
        <a:graphic>
          <a:graphicData uri="http://schemas.openxmlformats.org/drawingml/2006/table">
            <a:tbl>
              <a:tblPr>
                <a:tableStyleId>{69CF1AB2-1976-4502-BF36-3FF5EA218861}</a:tableStyleId>
              </a:tblPr>
              <a:tblGrid>
                <a:gridCol w="1385017">
                  <a:extLst>
                    <a:ext uri="{9D8B030D-6E8A-4147-A177-3AD203B41FA5}">
                      <a16:colId xmlns:a16="http://schemas.microsoft.com/office/drawing/2014/main" xmlns="" val="15334089"/>
                    </a:ext>
                  </a:extLst>
                </a:gridCol>
                <a:gridCol w="784707">
                  <a:extLst>
                    <a:ext uri="{9D8B030D-6E8A-4147-A177-3AD203B41FA5}">
                      <a16:colId xmlns:a16="http://schemas.microsoft.com/office/drawing/2014/main" xmlns="" val="850885261"/>
                    </a:ext>
                  </a:extLst>
                </a:gridCol>
                <a:gridCol w="784707">
                  <a:extLst>
                    <a:ext uri="{9D8B030D-6E8A-4147-A177-3AD203B41FA5}">
                      <a16:colId xmlns:a16="http://schemas.microsoft.com/office/drawing/2014/main" xmlns="" val="357270692"/>
                    </a:ext>
                  </a:extLst>
                </a:gridCol>
                <a:gridCol w="784707">
                  <a:extLst>
                    <a:ext uri="{9D8B030D-6E8A-4147-A177-3AD203B41FA5}">
                      <a16:colId xmlns:a16="http://schemas.microsoft.com/office/drawing/2014/main" xmlns="" val="801638884"/>
                    </a:ext>
                  </a:extLst>
                </a:gridCol>
              </a:tblGrid>
              <a:tr h="0">
                <a:tc>
                  <a:txBody>
                    <a:bodyPr/>
                    <a:lstStyle/>
                    <a:p>
                      <a:pPr algn="l" fontAlgn="ctr"/>
                      <a:r>
                        <a:rPr lang="ja-JP" altLang="en-US" sz="1600" b="1" i="0" u="none" strike="noStrike">
                          <a:solidFill>
                            <a:srgbClr val="000000"/>
                          </a:solidFill>
                          <a:effectLst/>
                          <a:latin typeface="+mn-ea"/>
                          <a:ea typeface="+mn-ea"/>
                        </a:rPr>
                        <a:t>精度</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r>
                        <a:rPr lang="en-US" altLang="ja-JP" sz="1600" u="none" strike="noStrike" dirty="0" err="1">
                          <a:effectLst/>
                          <a:latin typeface="+mn-ea"/>
                          <a:ea typeface="+mn-ea"/>
                        </a:rPr>
                        <a:t>Precison</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r>
                        <a:rPr lang="en-US" altLang="ja-JP" sz="1600" u="none" strike="noStrike" dirty="0">
                          <a:effectLst/>
                          <a:latin typeface="+mn-ea"/>
                          <a:ea typeface="+mn-ea"/>
                        </a:rPr>
                        <a:t>Recall</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r>
                        <a:rPr lang="en-US" altLang="ja-JP" sz="1600" u="none" strike="noStrike" dirty="0">
                          <a:effectLst/>
                          <a:latin typeface="+mn-ea"/>
                          <a:ea typeface="+mn-ea"/>
                        </a:rPr>
                        <a:t>F1</a:t>
                      </a:r>
                      <a:endParaRPr lang="ja-JP" altLang="en-US" sz="1600" b="0" i="0" u="none" strike="noStrike">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997273018"/>
                  </a:ext>
                </a:extLst>
              </a:tr>
              <a:tr h="386105">
                <a:tc>
                  <a:txBody>
                    <a:bodyPr/>
                    <a:lstStyle/>
                    <a:p>
                      <a:pPr algn="l" fontAlgn="ctr"/>
                      <a:r>
                        <a:rPr lang="ja-JP" altLang="en-US" sz="1600" u="none" strike="noStrike">
                          <a:effectLst/>
                          <a:latin typeface="+mn-ea"/>
                          <a:ea typeface="+mn-ea"/>
                        </a:rPr>
                        <a:t>悪意を表さない</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1600" u="none" strike="noStrike" dirty="0">
                          <a:effectLst/>
                          <a:latin typeface="+mn-ea"/>
                          <a:ea typeface="+mn-ea"/>
                        </a:rPr>
                        <a:t>0.85</a:t>
                      </a:r>
                      <a:endParaRPr lang="en-US" altLang="ja-JP" sz="1600" b="1" i="0" u="none" strike="noStrike" dirty="0">
                        <a:solidFill>
                          <a:srgbClr val="FF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u="none" strike="noStrike" dirty="0">
                          <a:effectLst/>
                          <a:latin typeface="+mn-ea"/>
                          <a:ea typeface="+mn-ea"/>
                        </a:rPr>
                        <a:t>0.80</a:t>
                      </a:r>
                      <a:endParaRPr lang="en-US" alt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u="none" strike="noStrike" dirty="0">
                          <a:effectLst/>
                          <a:latin typeface="+mn-ea"/>
                          <a:ea typeface="+mn-ea"/>
                        </a:rPr>
                        <a:t>0.82</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505596282"/>
                  </a:ext>
                </a:extLst>
              </a:tr>
              <a:tr h="386105">
                <a:tc>
                  <a:txBody>
                    <a:bodyPr/>
                    <a:lstStyle/>
                    <a:p>
                      <a:pPr algn="l" fontAlgn="ctr"/>
                      <a:r>
                        <a:rPr lang="ja-JP" altLang="en-US" sz="1600" u="none" strike="noStrike">
                          <a:effectLst/>
                          <a:latin typeface="+mn-ea"/>
                          <a:ea typeface="+mn-ea"/>
                        </a:rPr>
                        <a:t>悪意を表す</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1600" u="none" strike="noStrike" dirty="0">
                          <a:effectLst/>
                          <a:latin typeface="+mn-ea"/>
                          <a:ea typeface="+mn-ea"/>
                        </a:rPr>
                        <a:t>0.74</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b="0" i="0" u="none" strike="noStrike" dirty="0">
                          <a:solidFill>
                            <a:schemeClr val="tx1"/>
                          </a:solidFill>
                          <a:effectLst/>
                          <a:latin typeface="+mn-ea"/>
                          <a:ea typeface="+mn-ea"/>
                        </a:rPr>
                        <a:t>0.81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u="none" strike="noStrike" dirty="0">
                          <a:effectLst/>
                          <a:latin typeface="+mn-ea"/>
                          <a:ea typeface="+mn-ea"/>
                        </a:rPr>
                        <a:t>0.78</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4109957888"/>
                  </a:ext>
                </a:extLst>
              </a:tr>
              <a:tr h="386105">
                <a:tc>
                  <a:txBody>
                    <a:bodyPr/>
                    <a:lstStyle/>
                    <a:p>
                      <a:pPr algn="l" fontAlgn="ctr"/>
                      <a:r>
                        <a:rPr lang="ja-JP" altLang="en-US" sz="1600" u="none" strike="noStrike">
                          <a:effectLst/>
                          <a:latin typeface="+mn-ea"/>
                          <a:ea typeface="+mn-ea"/>
                        </a:rPr>
                        <a:t>平均</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1600" u="none" strike="noStrike" dirty="0">
                          <a:effectLst/>
                          <a:latin typeface="+mn-ea"/>
                          <a:ea typeface="+mn-ea"/>
                        </a:rPr>
                        <a:t>0.81</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u="none" strike="noStrike" dirty="0">
                          <a:effectLst/>
                          <a:latin typeface="+mn-ea"/>
                          <a:ea typeface="+mn-ea"/>
                        </a:rPr>
                        <a:t>0.80</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fontAlgn="ctr"/>
                      <a:r>
                        <a:rPr lang="en-US" altLang="ja-JP" sz="1600" u="none" strike="noStrike" dirty="0">
                          <a:effectLst/>
                          <a:latin typeface="+mn-ea"/>
                          <a:ea typeface="+mn-ea"/>
                        </a:rPr>
                        <a:t>0.80</a:t>
                      </a:r>
                      <a:endParaRPr lang="en-US" alt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2318987743"/>
                  </a:ext>
                </a:extLst>
              </a:tr>
            </a:tbl>
          </a:graphicData>
        </a:graphic>
      </p:graphicFrame>
      <p:graphicFrame>
        <p:nvGraphicFramePr>
          <p:cNvPr id="18" name="表 17">
            <a:extLst>
              <a:ext uri="{FF2B5EF4-FFF2-40B4-BE49-F238E27FC236}">
                <a16:creationId xmlns:a16="http://schemas.microsoft.com/office/drawing/2014/main" xmlns="" id="{C7FF7290-D2BE-B949-B56E-ADCDFA2A79BA}"/>
              </a:ext>
            </a:extLst>
          </p:cNvPr>
          <p:cNvGraphicFramePr>
            <a:graphicFrameLocks noGrp="1"/>
          </p:cNvGraphicFramePr>
          <p:nvPr>
            <p:extLst>
              <p:ext uri="{D42A27DB-BD31-4B8C-83A1-F6EECF244321}">
                <p14:modId xmlns:p14="http://schemas.microsoft.com/office/powerpoint/2010/main" val="3723552855"/>
              </p:ext>
            </p:extLst>
          </p:nvPr>
        </p:nvGraphicFramePr>
        <p:xfrm>
          <a:off x="4867214" y="2626996"/>
          <a:ext cx="3841203" cy="1828800"/>
        </p:xfrm>
        <a:graphic>
          <a:graphicData uri="http://schemas.openxmlformats.org/drawingml/2006/table">
            <a:tbl>
              <a:tblPr firstRow="1">
                <a:tableStyleId>{C4B1156A-380E-4F78-BDF5-A606A8083BF9}</a:tableStyleId>
              </a:tblPr>
              <a:tblGrid>
                <a:gridCol w="1228632">
                  <a:extLst>
                    <a:ext uri="{9D8B030D-6E8A-4147-A177-3AD203B41FA5}">
                      <a16:colId xmlns:a16="http://schemas.microsoft.com/office/drawing/2014/main" xmlns="" val="2094346699"/>
                    </a:ext>
                  </a:extLst>
                </a:gridCol>
                <a:gridCol w="539931">
                  <a:extLst>
                    <a:ext uri="{9D8B030D-6E8A-4147-A177-3AD203B41FA5}">
                      <a16:colId xmlns:a16="http://schemas.microsoft.com/office/drawing/2014/main" xmlns="" val="1933039609"/>
                    </a:ext>
                  </a:extLst>
                </a:gridCol>
                <a:gridCol w="1230722">
                  <a:extLst>
                    <a:ext uri="{9D8B030D-6E8A-4147-A177-3AD203B41FA5}">
                      <a16:colId xmlns:a16="http://schemas.microsoft.com/office/drawing/2014/main" xmlns="" val="2945171275"/>
                    </a:ext>
                  </a:extLst>
                </a:gridCol>
                <a:gridCol w="841918">
                  <a:extLst>
                    <a:ext uri="{9D8B030D-6E8A-4147-A177-3AD203B41FA5}">
                      <a16:colId xmlns:a16="http://schemas.microsoft.com/office/drawing/2014/main" xmlns="" val="3661526266"/>
                    </a:ext>
                  </a:extLst>
                </a:gridCol>
              </a:tblGrid>
              <a:tr h="218885">
                <a:tc gridSpan="4">
                  <a:txBody>
                    <a:bodyPr/>
                    <a:lstStyle/>
                    <a:p>
                      <a:r>
                        <a:rPr kumimoji="1" lang="ja-JP" altLang="en-US" sz="1400">
                          <a:latin typeface="+mn-ea"/>
                          <a:ea typeface="+mn-ea"/>
                        </a:rPr>
                        <a:t>パラメータ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kumimoji="1" lang="ja-JP" altLang="en-US"/>
                    </a:p>
                  </a:txBody>
                  <a:tcPr/>
                </a:tc>
                <a:tc hMerge="1">
                  <a:txBody>
                    <a:bodyPr/>
                    <a:lstStyle/>
                    <a:p>
                      <a:endParaRPr kumimoji="1" lang="ja-JP" altLang="en-US" sz="1400">
                        <a:latin typeface="+mn-ea"/>
                        <a:ea typeface="+mn-ea"/>
                      </a:endParaRPr>
                    </a:p>
                  </a:txBody>
                  <a:tcPr>
                    <a:lnL w="28575" cap="flat" cmpd="sng" algn="ctr">
                      <a:noFill/>
                      <a:prstDash val="solid"/>
                      <a:round/>
                      <a:headEnd type="none" w="med" len="med"/>
                      <a:tailEnd type="none" w="med" len="med"/>
                    </a:lnL>
                    <a:lnR w="12700" cmpd="sng">
                      <a:noFill/>
                    </a:lnR>
                    <a:lnT w="28575" cap="flat" cmpd="sng" algn="ctr">
                      <a:solidFill>
                        <a:schemeClr val="accent4">
                          <a:lumMod val="60000"/>
                          <a:lumOff val="40000"/>
                        </a:schemeClr>
                      </a:solidFill>
                      <a:prstDash val="solid"/>
                      <a:round/>
                      <a:headEnd type="none" w="med" len="med"/>
                      <a:tailEnd type="none" w="med" len="med"/>
                    </a:lnT>
                    <a:lnB w="28575"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kumimoji="1" lang="ja-JP" altLang="en-US" sz="1400">
                        <a:latin typeface="+mn-ea"/>
                        <a:ea typeface="+mn-ea"/>
                      </a:endParaRPr>
                    </a:p>
                  </a:txBody>
                  <a:tcPr>
                    <a:lnL w="12700" cmpd="sng">
                      <a:noFill/>
                    </a:lnL>
                    <a:lnR w="28575" cap="flat" cmpd="sng" algn="ctr">
                      <a:solidFill>
                        <a:schemeClr val="accent4">
                          <a:lumMod val="60000"/>
                          <a:lumOff val="40000"/>
                        </a:schemeClr>
                      </a:solidFill>
                      <a:prstDash val="solid"/>
                      <a:round/>
                      <a:headEnd type="none" w="med" len="med"/>
                      <a:tailEnd type="none" w="med" len="med"/>
                    </a:lnR>
                    <a:lnT w="28575" cap="flat" cmpd="sng" algn="ctr">
                      <a:solidFill>
                        <a:schemeClr val="accent4">
                          <a:lumMod val="60000"/>
                          <a:lumOff val="40000"/>
                        </a:schemeClr>
                      </a:solidFill>
                      <a:prstDash val="solid"/>
                      <a:round/>
                      <a:headEnd type="none" w="med" len="med"/>
                      <a:tailEnd type="none" w="med" len="med"/>
                    </a:lnT>
                    <a:lnB w="28575" cap="flat" cmpd="sng" algn="ctr">
                      <a:solidFill>
                        <a:schemeClr val="accent4">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214748405"/>
                  </a:ext>
                </a:extLst>
              </a:tr>
              <a:tr h="218885">
                <a:tc>
                  <a:txBody>
                    <a:bodyPr/>
                    <a:lstStyle/>
                    <a:p>
                      <a:r>
                        <a:rPr kumimoji="1" lang="ja-JP" altLang="en-US" sz="1400">
                          <a:latin typeface="+mn-ea"/>
                          <a:ea typeface="+mn-ea"/>
                        </a:rPr>
                        <a:t>エポック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100</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400">
                          <a:latin typeface="+mn-ea"/>
                          <a:ea typeface="+mn-ea"/>
                        </a:rPr>
                        <a:t>活性化関数</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a:r>
                        <a:rPr kumimoji="1" lang="en-US" altLang="ja-JP" sz="1400" dirty="0" err="1">
                          <a:latin typeface="+mn-ea"/>
                          <a:ea typeface="+mn-ea"/>
                        </a:rPr>
                        <a:t>ReLu</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559204225"/>
                  </a:ext>
                </a:extLst>
              </a:tr>
              <a:tr h="218885">
                <a:tc>
                  <a:txBody>
                    <a:bodyPr/>
                    <a:lstStyle/>
                    <a:p>
                      <a:r>
                        <a:rPr kumimoji="1" lang="ja-JP" altLang="en-US" sz="1400">
                          <a:latin typeface="+mn-ea"/>
                          <a:ea typeface="+mn-ea"/>
                        </a:rPr>
                        <a:t>バッチサイズ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256</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400">
                          <a:latin typeface="+mn-ea"/>
                          <a:ea typeface="+mn-ea"/>
                        </a:rPr>
                        <a:t>最適化関数</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a:r>
                        <a:rPr kumimoji="1" lang="en-US" altLang="ja-JP" sz="1400" dirty="0">
                          <a:latin typeface="+mn-ea"/>
                          <a:ea typeface="+mn-ea"/>
                        </a:rPr>
                        <a:t>Adam</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358914324"/>
                  </a:ext>
                </a:extLst>
              </a:tr>
              <a:tr h="218885">
                <a:tc>
                  <a:txBody>
                    <a:bodyPr/>
                    <a:lstStyle/>
                    <a:p>
                      <a:r>
                        <a:rPr kumimoji="1" lang="ja-JP" altLang="en-US" sz="1400">
                          <a:latin typeface="+mn-ea"/>
                          <a:ea typeface="+mn-ea"/>
                        </a:rPr>
                        <a:t>中間層数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400">
                          <a:latin typeface="+mn-ea"/>
                          <a:ea typeface="+mn-ea"/>
                        </a:rPr>
                        <a:t>学習率</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0.001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95167941"/>
                  </a:ext>
                </a:extLst>
              </a:tr>
              <a:tr h="218885">
                <a:tc>
                  <a:txBody>
                    <a:bodyPr/>
                    <a:lstStyle/>
                    <a:p>
                      <a:r>
                        <a:rPr kumimoji="1" lang="ja-JP" altLang="en-US" sz="1400">
                          <a:latin typeface="+mn-ea"/>
                          <a:ea typeface="+mn-ea"/>
                        </a:rPr>
                        <a:t>ノード数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50</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en-US" altLang="ja-JP" sz="1400" dirty="0">
                          <a:latin typeface="+mn-ea"/>
                          <a:ea typeface="+mn-ea"/>
                        </a:rPr>
                        <a:t>L1_L2</a:t>
                      </a:r>
                      <a:r>
                        <a:rPr kumimoji="1" lang="ja-JP" altLang="en-US" sz="1400">
                          <a:latin typeface="+mn-ea"/>
                          <a:ea typeface="+mn-ea"/>
                        </a:rPr>
                        <a:t>正則化</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0.001</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3120500979"/>
                  </a:ext>
                </a:extLst>
              </a:tr>
              <a:tr h="218885">
                <a:tc>
                  <a:txBody>
                    <a:bodyPr/>
                    <a:lstStyle/>
                    <a:p>
                      <a:endParaRPr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endParaRPr lang="ja-JP" alt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400">
                          <a:latin typeface="+mn-ea"/>
                          <a:ea typeface="+mn-ea"/>
                        </a:rPr>
                        <a:t>ドロップアウト</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1400" dirty="0">
                          <a:latin typeface="+mn-ea"/>
                          <a:ea typeface="+mn-ea"/>
                        </a:rPr>
                        <a:t>0.5</a:t>
                      </a:r>
                      <a:endParaRPr kumimoji="1" lang="ja-JP" altLang="en-US" sz="140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2330108490"/>
                  </a:ext>
                </a:extLst>
              </a:tr>
            </a:tbl>
          </a:graphicData>
        </a:graphic>
      </p:graphicFrame>
    </p:spTree>
    <p:extLst>
      <p:ext uri="{BB962C8B-B14F-4D97-AF65-F5344CB8AC3E}">
        <p14:creationId xmlns:p14="http://schemas.microsoft.com/office/powerpoint/2010/main" val="249308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775865C-E439-054E-90C4-848DFB077331}"/>
              </a:ext>
            </a:extLst>
          </p:cNvPr>
          <p:cNvSpPr>
            <a:spLocks noGrp="1"/>
          </p:cNvSpPr>
          <p:nvPr>
            <p:ph type="title"/>
          </p:nvPr>
        </p:nvSpPr>
        <p:spPr/>
        <p:txBody>
          <a:bodyPr/>
          <a:lstStyle/>
          <a:p>
            <a:r>
              <a:rPr kumimoji="1" lang="ja-JP" altLang="en-US"/>
              <a:t>文章推敲支援インタフェース</a:t>
            </a:r>
          </a:p>
        </p:txBody>
      </p:sp>
      <p:sp>
        <p:nvSpPr>
          <p:cNvPr id="5" name="スライド番号プレースホルダー 4">
            <a:extLst>
              <a:ext uri="{FF2B5EF4-FFF2-40B4-BE49-F238E27FC236}">
                <a16:creationId xmlns:a16="http://schemas.microsoft.com/office/drawing/2014/main" xmlns="" id="{C5C42E75-6A9E-E94D-95A4-B5A2B01670ED}"/>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11</a:t>
            </a:fld>
            <a:endParaRPr lang="en-US" dirty="0"/>
          </a:p>
        </p:txBody>
      </p:sp>
      <p:grpSp>
        <p:nvGrpSpPr>
          <p:cNvPr id="7" name="グループ化 6">
            <a:extLst>
              <a:ext uri="{FF2B5EF4-FFF2-40B4-BE49-F238E27FC236}">
                <a16:creationId xmlns:a16="http://schemas.microsoft.com/office/drawing/2014/main" xmlns="" id="{BCB2CB5A-33A2-7D43-AB8F-46D6C9D158CF}"/>
              </a:ext>
            </a:extLst>
          </p:cNvPr>
          <p:cNvGrpSpPr/>
          <p:nvPr/>
        </p:nvGrpSpPr>
        <p:grpSpPr>
          <a:xfrm>
            <a:off x="407383" y="1134884"/>
            <a:ext cx="8329233" cy="5013367"/>
            <a:chOff x="483473" y="1179304"/>
            <a:chExt cx="11225053" cy="4454509"/>
          </a:xfrm>
        </p:grpSpPr>
        <p:pic>
          <p:nvPicPr>
            <p:cNvPr id="8" name="図 7">
              <a:extLst>
                <a:ext uri="{FF2B5EF4-FFF2-40B4-BE49-F238E27FC236}">
                  <a16:creationId xmlns:a16="http://schemas.microsoft.com/office/drawing/2014/main" xmlns="" id="{EBDE3D77-9765-FC43-8EDA-D5D942259A00}"/>
                </a:ext>
              </a:extLst>
            </p:cNvPr>
            <p:cNvPicPr>
              <a:picLocks noChangeAspect="1"/>
            </p:cNvPicPr>
            <p:nvPr/>
          </p:nvPicPr>
          <p:blipFill rotWithShape="1">
            <a:blip r:embed="rId2"/>
            <a:srcRect l="4004" t="10858" r="3927" b="11639"/>
            <a:stretch/>
          </p:blipFill>
          <p:spPr>
            <a:xfrm>
              <a:off x="483473" y="1179304"/>
              <a:ext cx="11225053" cy="4454509"/>
            </a:xfrm>
            <a:prstGeom prst="rect">
              <a:avLst/>
            </a:prstGeom>
          </p:spPr>
        </p:pic>
        <p:sp>
          <p:nvSpPr>
            <p:cNvPr id="9" name="正方形/長方形 8">
              <a:extLst>
                <a:ext uri="{FF2B5EF4-FFF2-40B4-BE49-F238E27FC236}">
                  <a16:creationId xmlns:a16="http://schemas.microsoft.com/office/drawing/2014/main" xmlns="" id="{C808E017-8597-9B4A-B014-27C31214FD49}"/>
                </a:ext>
              </a:extLst>
            </p:cNvPr>
            <p:cNvSpPr/>
            <p:nvPr/>
          </p:nvSpPr>
          <p:spPr>
            <a:xfrm>
              <a:off x="554350" y="2189556"/>
              <a:ext cx="5831257" cy="3150693"/>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xmlns="" id="{0567F49C-B6FD-214A-B21D-3B95099821F4}"/>
                </a:ext>
              </a:extLst>
            </p:cNvPr>
            <p:cNvSpPr/>
            <p:nvPr/>
          </p:nvSpPr>
          <p:spPr>
            <a:xfrm>
              <a:off x="483474" y="1820275"/>
              <a:ext cx="5612526" cy="31701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A1FBBC2F-3466-FB47-AAB2-E09462C5DEBD}"/>
                </a:ext>
              </a:extLst>
            </p:cNvPr>
            <p:cNvSpPr/>
            <p:nvPr/>
          </p:nvSpPr>
          <p:spPr>
            <a:xfrm>
              <a:off x="6453921" y="2189557"/>
              <a:ext cx="5183729" cy="3150692"/>
            </a:xfrm>
            <a:prstGeom prst="rect">
              <a:avLst/>
            </a:prstGeom>
            <a:no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xmlns="" id="{627B9FBE-3DF7-6145-AFF3-3DD1AD8128E7}"/>
                </a:ext>
              </a:extLst>
            </p:cNvPr>
            <p:cNvSpPr/>
            <p:nvPr/>
          </p:nvSpPr>
          <p:spPr>
            <a:xfrm>
              <a:off x="6133355" y="1807066"/>
              <a:ext cx="5504295" cy="3404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xmlns="" id="{47469B26-39D4-154D-97E2-C3D4C1906C3B}"/>
                </a:ext>
              </a:extLst>
            </p:cNvPr>
            <p:cNvSpPr/>
            <p:nvPr/>
          </p:nvSpPr>
          <p:spPr>
            <a:xfrm>
              <a:off x="1918233" y="1268957"/>
              <a:ext cx="2675871" cy="461665"/>
            </a:xfrm>
            <a:prstGeom prst="rect">
              <a:avLst/>
            </a:prstGeom>
            <a:solidFill>
              <a:schemeClr val="accent2">
                <a:lumMod val="60000"/>
                <a:lumOff val="4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文章のスコア表示</a:t>
              </a:r>
              <a:endParaRPr kumimoji="1" lang="ja-JP" altLang="en-US" b="1">
                <a:solidFill>
                  <a:schemeClr val="tx1"/>
                </a:solidFill>
              </a:endParaRPr>
            </a:p>
          </p:txBody>
        </p:sp>
        <p:sp>
          <p:nvSpPr>
            <p:cNvPr id="14" name="正方形/長方形 13">
              <a:extLst>
                <a:ext uri="{FF2B5EF4-FFF2-40B4-BE49-F238E27FC236}">
                  <a16:creationId xmlns:a16="http://schemas.microsoft.com/office/drawing/2014/main" xmlns="" id="{71A8E949-B67B-854F-8DD8-BD1D1CF23FBB}"/>
                </a:ext>
              </a:extLst>
            </p:cNvPr>
            <p:cNvSpPr/>
            <p:nvPr/>
          </p:nvSpPr>
          <p:spPr>
            <a:xfrm>
              <a:off x="7596117" y="1231357"/>
              <a:ext cx="2578771" cy="512977"/>
            </a:xfrm>
            <a:prstGeom prst="rect">
              <a:avLst/>
            </a:prstGeom>
            <a:solidFill>
              <a:schemeClr val="accent6">
                <a:lumMod val="60000"/>
                <a:lumOff val="4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文章修正を促すメッセージ</a:t>
              </a:r>
              <a:endParaRPr kumimoji="1" lang="ja-JP" altLang="en-US" b="1">
                <a:solidFill>
                  <a:schemeClr val="tx1"/>
                </a:solidFill>
              </a:endParaRPr>
            </a:p>
          </p:txBody>
        </p:sp>
        <p:sp>
          <p:nvSpPr>
            <p:cNvPr id="15" name="正方形/長方形 14">
              <a:extLst>
                <a:ext uri="{FF2B5EF4-FFF2-40B4-BE49-F238E27FC236}">
                  <a16:creationId xmlns:a16="http://schemas.microsoft.com/office/drawing/2014/main" xmlns="" id="{909909D6-CF9D-7D46-B0FD-284EA0BAD51B}"/>
                </a:ext>
              </a:extLst>
            </p:cNvPr>
            <p:cNvSpPr/>
            <p:nvPr/>
          </p:nvSpPr>
          <p:spPr>
            <a:xfrm>
              <a:off x="3443602" y="4616047"/>
              <a:ext cx="2738080" cy="553856"/>
            </a:xfrm>
            <a:prstGeom prst="rect">
              <a:avLst/>
            </a:prstGeom>
            <a:solidFill>
              <a:schemeClr val="accent1">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好意と悪意を表す単語と文の可視化</a:t>
              </a:r>
            </a:p>
          </p:txBody>
        </p:sp>
        <p:sp>
          <p:nvSpPr>
            <p:cNvPr id="16" name="正方形/長方形 15">
              <a:extLst>
                <a:ext uri="{FF2B5EF4-FFF2-40B4-BE49-F238E27FC236}">
                  <a16:creationId xmlns:a16="http://schemas.microsoft.com/office/drawing/2014/main" xmlns="" id="{376CD610-7E12-FB45-BA90-6EAD0C9CF12F}"/>
                </a:ext>
              </a:extLst>
            </p:cNvPr>
            <p:cNvSpPr/>
            <p:nvPr/>
          </p:nvSpPr>
          <p:spPr>
            <a:xfrm>
              <a:off x="8102904" y="4752494"/>
              <a:ext cx="3395983" cy="461665"/>
            </a:xfrm>
            <a:prstGeom prst="rect">
              <a:avLst/>
            </a:prstGeom>
            <a:solidFill>
              <a:srgbClr val="DCA4FF"/>
            </a:solid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文の好意悪意度合表示</a:t>
              </a:r>
              <a:endParaRPr kumimoji="1" lang="ja-JP" altLang="en-US" b="1">
                <a:solidFill>
                  <a:schemeClr val="tx1"/>
                </a:solidFill>
              </a:endParaRPr>
            </a:p>
          </p:txBody>
        </p:sp>
      </p:grpSp>
    </p:spTree>
    <p:extLst>
      <p:ext uri="{BB962C8B-B14F-4D97-AF65-F5344CB8AC3E}">
        <p14:creationId xmlns:p14="http://schemas.microsoft.com/office/powerpoint/2010/main" val="357452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EEFB23C-7EEF-7F46-93ED-8F4C5AD6F981}"/>
              </a:ext>
            </a:extLst>
          </p:cNvPr>
          <p:cNvSpPr>
            <a:spLocks noGrp="1"/>
          </p:cNvSpPr>
          <p:nvPr>
            <p:ph type="title"/>
          </p:nvPr>
        </p:nvSpPr>
        <p:spPr/>
        <p:txBody>
          <a:bodyPr/>
          <a:lstStyle/>
          <a:p>
            <a:r>
              <a:rPr lang="ja-JP" altLang="en-US"/>
              <a:t>好意と悪意を表す単語と文の可視化</a:t>
            </a:r>
          </a:p>
        </p:txBody>
      </p:sp>
      <p:sp>
        <p:nvSpPr>
          <p:cNvPr id="5" name="スライド番号プレースホルダー 4">
            <a:extLst>
              <a:ext uri="{FF2B5EF4-FFF2-40B4-BE49-F238E27FC236}">
                <a16:creationId xmlns:a16="http://schemas.microsoft.com/office/drawing/2014/main" xmlns="" id="{6989C296-7EC6-A849-92DA-116CDCDE0308}"/>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12</a:t>
            </a:fld>
            <a:endParaRPr lang="en-US" dirty="0"/>
          </a:p>
        </p:txBody>
      </p:sp>
      <p:pic>
        <p:nvPicPr>
          <p:cNvPr id="7" name="図 6">
            <a:extLst>
              <a:ext uri="{FF2B5EF4-FFF2-40B4-BE49-F238E27FC236}">
                <a16:creationId xmlns:a16="http://schemas.microsoft.com/office/drawing/2014/main" xmlns="" id="{5658283A-F42C-344B-A743-3C4A2441F33F}"/>
              </a:ext>
            </a:extLst>
          </p:cNvPr>
          <p:cNvPicPr>
            <a:picLocks noChangeAspect="1"/>
          </p:cNvPicPr>
          <p:nvPr/>
        </p:nvPicPr>
        <p:blipFill rotWithShape="1">
          <a:blip r:embed="rId3"/>
          <a:srcRect l="6312" t="28800" r="49072" b="16437"/>
          <a:stretch/>
        </p:blipFill>
        <p:spPr>
          <a:xfrm>
            <a:off x="2090055" y="1144885"/>
            <a:ext cx="4500107" cy="3509108"/>
          </a:xfrm>
          <a:prstGeom prst="rect">
            <a:avLst/>
          </a:prstGeom>
          <a:ln>
            <a:solidFill>
              <a:schemeClr val="tx1"/>
            </a:solidFill>
          </a:ln>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xmlns="" id="{A0A46068-FB7F-E446-8FCA-AE5DD851F341}"/>
              </a:ext>
            </a:extLst>
          </p:cNvPr>
          <p:cNvSpPr/>
          <p:nvPr/>
        </p:nvSpPr>
        <p:spPr>
          <a:xfrm>
            <a:off x="2090055" y="1138370"/>
            <a:ext cx="4500107" cy="350910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xmlns="" id="{D93C9061-176C-D840-BDB3-B9654947CE9D}"/>
              </a:ext>
            </a:extLst>
          </p:cNvPr>
          <p:cNvSpPr/>
          <p:nvPr/>
        </p:nvSpPr>
        <p:spPr>
          <a:xfrm>
            <a:off x="246734" y="5028239"/>
            <a:ext cx="3938986" cy="1163798"/>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ja-JP" altLang="en-US" sz="2000">
                <a:solidFill>
                  <a:schemeClr val="tx1"/>
                </a:solidFill>
              </a:rPr>
              <a:t>好意を表す文：</a:t>
            </a:r>
            <a:r>
              <a:rPr lang="ja-JP" altLang="en-US" sz="2000">
                <a:solidFill>
                  <a:schemeClr val="tx1"/>
                </a:solidFill>
                <a:highlight>
                  <a:srgbClr val="FFC0CB"/>
                </a:highlight>
              </a:rPr>
              <a:t>薄い赤でハイライト</a:t>
            </a:r>
            <a:endParaRPr lang="en-US" altLang="ja-JP" sz="2000" dirty="0">
              <a:solidFill>
                <a:schemeClr val="tx1"/>
              </a:solidFill>
              <a:highlight>
                <a:srgbClr val="FFC0CB"/>
              </a:highlight>
            </a:endParaRPr>
          </a:p>
          <a:p>
            <a:pPr>
              <a:lnSpc>
                <a:spcPct val="120000"/>
              </a:lnSpc>
            </a:pPr>
            <a:r>
              <a:rPr lang="ja-JP" altLang="en-US" sz="2000">
                <a:solidFill>
                  <a:schemeClr val="tx1"/>
                </a:solidFill>
              </a:rPr>
              <a:t>好意を表す単語：</a:t>
            </a:r>
            <a:r>
              <a:rPr lang="ja-JP" altLang="en-US" sz="2000">
                <a:solidFill>
                  <a:srgbClr val="FF0000"/>
                </a:solidFill>
              </a:rPr>
              <a:t>赤文字で表示</a:t>
            </a:r>
            <a:endParaRPr lang="en-US" altLang="ja-JP" sz="2000" dirty="0">
              <a:solidFill>
                <a:srgbClr val="FF0000"/>
              </a:solidFill>
            </a:endParaRPr>
          </a:p>
        </p:txBody>
      </p:sp>
      <p:sp>
        <p:nvSpPr>
          <p:cNvPr id="17" name="角丸四角形 16">
            <a:extLst>
              <a:ext uri="{FF2B5EF4-FFF2-40B4-BE49-F238E27FC236}">
                <a16:creationId xmlns:a16="http://schemas.microsoft.com/office/drawing/2014/main" xmlns="" id="{2DC79136-507D-1149-9B43-A994BA24FBDB}"/>
              </a:ext>
            </a:extLst>
          </p:cNvPr>
          <p:cNvSpPr/>
          <p:nvPr/>
        </p:nvSpPr>
        <p:spPr>
          <a:xfrm>
            <a:off x="4958281" y="5028240"/>
            <a:ext cx="3938985" cy="1163798"/>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ja-JP" altLang="en-US" sz="2000">
                <a:solidFill>
                  <a:schemeClr val="tx1"/>
                </a:solidFill>
              </a:rPr>
              <a:t>悪意を表す文：</a:t>
            </a:r>
            <a:r>
              <a:rPr lang="ja-JP" altLang="en-US" sz="2000">
                <a:solidFill>
                  <a:schemeClr val="tx1"/>
                </a:solidFill>
                <a:highlight>
                  <a:srgbClr val="B8CCFF"/>
                </a:highlight>
              </a:rPr>
              <a:t>薄い青でハイライト</a:t>
            </a:r>
            <a:endParaRPr lang="en-US" altLang="ja-JP" sz="2000" dirty="0">
              <a:solidFill>
                <a:schemeClr val="tx1"/>
              </a:solidFill>
              <a:highlight>
                <a:srgbClr val="B8CCFF"/>
              </a:highlight>
            </a:endParaRPr>
          </a:p>
          <a:p>
            <a:pPr>
              <a:lnSpc>
                <a:spcPct val="120000"/>
              </a:lnSpc>
            </a:pPr>
            <a:r>
              <a:rPr lang="ja-JP" altLang="en-US" sz="2000">
                <a:solidFill>
                  <a:schemeClr val="tx1"/>
                </a:solidFill>
              </a:rPr>
              <a:t>悪意を表す単語：</a:t>
            </a:r>
            <a:r>
              <a:rPr lang="ja-JP" altLang="en-US" sz="2000">
                <a:solidFill>
                  <a:srgbClr val="0432FF"/>
                </a:solidFill>
              </a:rPr>
              <a:t>青文字で表示</a:t>
            </a:r>
            <a:endParaRPr lang="en-US" altLang="ja-JP" dirty="0">
              <a:solidFill>
                <a:srgbClr val="0432FF"/>
              </a:solidFill>
            </a:endParaRPr>
          </a:p>
        </p:txBody>
      </p:sp>
    </p:spTree>
    <p:extLst>
      <p:ext uri="{BB962C8B-B14F-4D97-AF65-F5344CB8AC3E}">
        <p14:creationId xmlns:p14="http://schemas.microsoft.com/office/powerpoint/2010/main" val="865932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EEFB23C-7EEF-7F46-93ED-8F4C5AD6F981}"/>
              </a:ext>
            </a:extLst>
          </p:cNvPr>
          <p:cNvSpPr>
            <a:spLocks noGrp="1"/>
          </p:cNvSpPr>
          <p:nvPr>
            <p:ph type="title"/>
          </p:nvPr>
        </p:nvSpPr>
        <p:spPr/>
        <p:txBody>
          <a:bodyPr/>
          <a:lstStyle/>
          <a:p>
            <a:r>
              <a:rPr lang="ja-JP" altLang="en-US"/>
              <a:t>文の好意悪意度合い表示</a:t>
            </a:r>
            <a:endParaRPr kumimoji="1" lang="ja-JP" altLang="en-US"/>
          </a:p>
        </p:txBody>
      </p:sp>
      <p:sp>
        <p:nvSpPr>
          <p:cNvPr id="5" name="スライド番号プレースホルダー 4">
            <a:extLst>
              <a:ext uri="{FF2B5EF4-FFF2-40B4-BE49-F238E27FC236}">
                <a16:creationId xmlns:a16="http://schemas.microsoft.com/office/drawing/2014/main" xmlns="" id="{6989C296-7EC6-A849-92DA-116CDCDE0308}"/>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13</a:t>
            </a:fld>
            <a:endParaRPr lang="en-US" dirty="0"/>
          </a:p>
        </p:txBody>
      </p:sp>
      <p:grpSp>
        <p:nvGrpSpPr>
          <p:cNvPr id="9" name="グループ化 8">
            <a:extLst>
              <a:ext uri="{FF2B5EF4-FFF2-40B4-BE49-F238E27FC236}">
                <a16:creationId xmlns:a16="http://schemas.microsoft.com/office/drawing/2014/main" xmlns="" id="{C7F3713C-D4FC-0048-BB10-5E2655D0E838}"/>
              </a:ext>
            </a:extLst>
          </p:cNvPr>
          <p:cNvGrpSpPr/>
          <p:nvPr/>
        </p:nvGrpSpPr>
        <p:grpSpPr>
          <a:xfrm>
            <a:off x="191680" y="1367487"/>
            <a:ext cx="8544936" cy="3385779"/>
            <a:chOff x="528976" y="2635164"/>
            <a:chExt cx="8086047" cy="3150692"/>
          </a:xfrm>
        </p:grpSpPr>
        <p:pic>
          <p:nvPicPr>
            <p:cNvPr id="7" name="図 6">
              <a:extLst>
                <a:ext uri="{FF2B5EF4-FFF2-40B4-BE49-F238E27FC236}">
                  <a16:creationId xmlns:a16="http://schemas.microsoft.com/office/drawing/2014/main" xmlns="" id="{5658283A-F42C-344B-A743-3C4A2441F33F}"/>
                </a:ext>
              </a:extLst>
            </p:cNvPr>
            <p:cNvPicPr>
              <a:picLocks noChangeAspect="1"/>
            </p:cNvPicPr>
            <p:nvPr/>
          </p:nvPicPr>
          <p:blipFill rotWithShape="1">
            <a:blip r:embed="rId2"/>
            <a:srcRect l="6312" t="28800" r="4308" b="16437"/>
            <a:stretch/>
          </p:blipFill>
          <p:spPr>
            <a:xfrm>
              <a:off x="528976" y="2636780"/>
              <a:ext cx="8086046" cy="3147461"/>
            </a:xfrm>
            <a:prstGeom prst="rect">
              <a:avLst/>
            </a:prstGeom>
            <a:ln>
              <a:solidFill>
                <a:schemeClr val="tx1"/>
              </a:solidFill>
            </a:ln>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xmlns="" id="{A0A46068-FB7F-E446-8FCA-AE5DD851F341}"/>
                </a:ext>
              </a:extLst>
            </p:cNvPr>
            <p:cNvSpPr/>
            <p:nvPr/>
          </p:nvSpPr>
          <p:spPr>
            <a:xfrm>
              <a:off x="4697129" y="2635164"/>
              <a:ext cx="3917894" cy="3150692"/>
            </a:xfrm>
            <a:prstGeom prst="rect">
              <a:avLst/>
            </a:prstGeom>
            <a:noFill/>
            <a:ln w="3810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xmlns="" id="{65C950DE-4CEF-A34B-B260-06427470ECD7}"/>
              </a:ext>
            </a:extLst>
          </p:cNvPr>
          <p:cNvSpPr txBox="1"/>
          <p:nvPr/>
        </p:nvSpPr>
        <p:spPr>
          <a:xfrm>
            <a:off x="191680" y="5084191"/>
            <a:ext cx="8544936" cy="830997"/>
          </a:xfrm>
          <a:prstGeom prst="rect">
            <a:avLst/>
          </a:prstGeom>
          <a:noFill/>
        </p:spPr>
        <p:txBody>
          <a:bodyPr wrap="square" rtlCol="0">
            <a:spAutoFit/>
          </a:bodyPr>
          <a:lstStyle/>
          <a:p>
            <a:r>
              <a:rPr lang="ja-JP" altLang="en-US" sz="2400">
                <a:solidFill>
                  <a:schemeClr val="accent2"/>
                </a:solidFill>
              </a:rPr>
              <a:t>好意</a:t>
            </a:r>
            <a:r>
              <a:rPr kumimoji="1" lang="ja-JP" altLang="en-US" sz="2400"/>
              <a:t>，</a:t>
            </a:r>
            <a:r>
              <a:rPr lang="ja-JP" altLang="en-US" sz="2400">
                <a:solidFill>
                  <a:schemeClr val="accent1"/>
                </a:solidFill>
              </a:rPr>
              <a:t>悪意</a:t>
            </a:r>
            <a:r>
              <a:rPr kumimoji="1" lang="ja-JP" altLang="en-US" sz="2400"/>
              <a:t>の度合い（深層学習モデルによる判定結果の数値）をパーセント形式で表示</a:t>
            </a:r>
          </a:p>
        </p:txBody>
      </p:sp>
      <p:sp>
        <p:nvSpPr>
          <p:cNvPr id="13" name="正方形/長方形 12">
            <a:extLst>
              <a:ext uri="{FF2B5EF4-FFF2-40B4-BE49-F238E27FC236}">
                <a16:creationId xmlns:a16="http://schemas.microsoft.com/office/drawing/2014/main" xmlns="" id="{4269772E-F4B0-B547-A0F6-AE7BEF642061}"/>
              </a:ext>
            </a:extLst>
          </p:cNvPr>
          <p:cNvSpPr/>
          <p:nvPr/>
        </p:nvSpPr>
        <p:spPr>
          <a:xfrm>
            <a:off x="5239590" y="963900"/>
            <a:ext cx="800219" cy="461665"/>
          </a:xfrm>
          <a:prstGeom prst="rect">
            <a:avLst/>
          </a:prstGeom>
        </p:spPr>
        <p:txBody>
          <a:bodyPr wrap="none">
            <a:spAutoFit/>
          </a:bodyPr>
          <a:lstStyle/>
          <a:p>
            <a:r>
              <a:rPr lang="ja-JP" altLang="en-US" sz="2400">
                <a:solidFill>
                  <a:schemeClr val="accent2"/>
                </a:solidFill>
              </a:rPr>
              <a:t>好意</a:t>
            </a:r>
            <a:endParaRPr lang="ja-JP" altLang="en-US" sz="2400"/>
          </a:p>
        </p:txBody>
      </p:sp>
      <p:sp>
        <p:nvSpPr>
          <p:cNvPr id="14" name="正方形/長方形 13">
            <a:extLst>
              <a:ext uri="{FF2B5EF4-FFF2-40B4-BE49-F238E27FC236}">
                <a16:creationId xmlns:a16="http://schemas.microsoft.com/office/drawing/2014/main" xmlns="" id="{C81C3A19-94D6-394C-BA2C-2D96904F41AB}"/>
              </a:ext>
            </a:extLst>
          </p:cNvPr>
          <p:cNvSpPr/>
          <p:nvPr/>
        </p:nvSpPr>
        <p:spPr>
          <a:xfrm>
            <a:off x="7307807" y="961007"/>
            <a:ext cx="800219" cy="461665"/>
          </a:xfrm>
          <a:prstGeom prst="rect">
            <a:avLst/>
          </a:prstGeom>
        </p:spPr>
        <p:txBody>
          <a:bodyPr wrap="none">
            <a:spAutoFit/>
          </a:bodyPr>
          <a:lstStyle/>
          <a:p>
            <a:r>
              <a:rPr lang="ja-JP" altLang="en-US" sz="2400">
                <a:solidFill>
                  <a:schemeClr val="accent1"/>
                </a:solidFill>
              </a:rPr>
              <a:t>悪意</a:t>
            </a:r>
            <a:endParaRPr lang="ja-JP" altLang="en-US" sz="2400"/>
          </a:p>
        </p:txBody>
      </p:sp>
      <p:cxnSp>
        <p:nvCxnSpPr>
          <p:cNvPr id="16" name="直線矢印コネクタ 15">
            <a:extLst>
              <a:ext uri="{FF2B5EF4-FFF2-40B4-BE49-F238E27FC236}">
                <a16:creationId xmlns:a16="http://schemas.microsoft.com/office/drawing/2014/main" xmlns="" id="{4AC93104-E232-7D49-8593-A08D5AB4E482}"/>
              </a:ext>
            </a:extLst>
          </p:cNvPr>
          <p:cNvCxnSpPr>
            <a:cxnSpLocks/>
          </p:cNvCxnSpPr>
          <p:nvPr/>
        </p:nvCxnSpPr>
        <p:spPr>
          <a:xfrm>
            <a:off x="2156059" y="2036151"/>
            <a:ext cx="3483640" cy="1164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xmlns="" id="{AFD39F00-A312-154E-A715-2CF7269E6B3B}"/>
              </a:ext>
            </a:extLst>
          </p:cNvPr>
          <p:cNvCxnSpPr>
            <a:cxnSpLocks/>
          </p:cNvCxnSpPr>
          <p:nvPr/>
        </p:nvCxnSpPr>
        <p:spPr>
          <a:xfrm>
            <a:off x="2638955" y="2602338"/>
            <a:ext cx="4523158" cy="134754"/>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xmlns="" id="{B7747DE7-617E-8A43-AA18-70A6FFD85B73}"/>
              </a:ext>
            </a:extLst>
          </p:cNvPr>
          <p:cNvCxnSpPr>
            <a:cxnSpLocks/>
          </p:cNvCxnSpPr>
          <p:nvPr/>
        </p:nvCxnSpPr>
        <p:spPr>
          <a:xfrm>
            <a:off x="2156059" y="3201315"/>
            <a:ext cx="5006054" cy="81096"/>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xmlns="" id="{73812964-0562-A54E-ADCA-E097E06197CE}"/>
              </a:ext>
            </a:extLst>
          </p:cNvPr>
          <p:cNvCxnSpPr>
            <a:cxnSpLocks/>
          </p:cNvCxnSpPr>
          <p:nvPr/>
        </p:nvCxnSpPr>
        <p:spPr>
          <a:xfrm>
            <a:off x="949922" y="3770858"/>
            <a:ext cx="5912432" cy="149492"/>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6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77BC4BD-2D64-D746-9B2D-C9405758BE77}"/>
              </a:ext>
            </a:extLst>
          </p:cNvPr>
          <p:cNvSpPr>
            <a:spLocks noGrp="1"/>
          </p:cNvSpPr>
          <p:nvPr>
            <p:ph type="title"/>
          </p:nvPr>
        </p:nvSpPr>
        <p:spPr/>
        <p:txBody>
          <a:bodyPr/>
          <a:lstStyle/>
          <a:p>
            <a:r>
              <a:rPr lang="ja-JP" altLang="en-US"/>
              <a:t>文章修正を促すメッセージ表示</a:t>
            </a:r>
            <a:endParaRPr kumimoji="1" lang="ja-JP" altLang="en-US"/>
          </a:p>
        </p:txBody>
      </p:sp>
      <p:sp>
        <p:nvSpPr>
          <p:cNvPr id="8" name="スライド番号プレースホルダー 3">
            <a:extLst>
              <a:ext uri="{FF2B5EF4-FFF2-40B4-BE49-F238E27FC236}">
                <a16:creationId xmlns:a16="http://schemas.microsoft.com/office/drawing/2014/main" xmlns="" id="{8144B927-B66E-594C-B7AB-41C06E43C2F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800" b="0" i="0" kern="1200">
                <a:solidFill>
                  <a:schemeClr val="tx1"/>
                </a:solidFill>
                <a:latin typeface="MS PGothic" panose="020B0600070205080204" pitchFamily="34" charset="-128"/>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82E75B5-F11A-4566-86E5-AD2A8F725522}" type="slidenum">
              <a:rPr lang="ja-JP" altLang="en-US" smtClean="0"/>
              <a:pPr/>
              <a:t>14</a:t>
            </a:fld>
            <a:endParaRPr lang="ja-JP" altLang="en-US"/>
          </a:p>
        </p:txBody>
      </p:sp>
      <p:grpSp>
        <p:nvGrpSpPr>
          <p:cNvPr id="49" name="グループ化 48">
            <a:extLst>
              <a:ext uri="{FF2B5EF4-FFF2-40B4-BE49-F238E27FC236}">
                <a16:creationId xmlns:a16="http://schemas.microsoft.com/office/drawing/2014/main" xmlns="" id="{5973E863-83FA-8646-80A0-24722A679F80}"/>
              </a:ext>
            </a:extLst>
          </p:cNvPr>
          <p:cNvGrpSpPr/>
          <p:nvPr/>
        </p:nvGrpSpPr>
        <p:grpSpPr>
          <a:xfrm>
            <a:off x="273378" y="1772802"/>
            <a:ext cx="8552712" cy="4613339"/>
            <a:chOff x="225216" y="28156"/>
            <a:chExt cx="11625425" cy="6481449"/>
          </a:xfrm>
        </p:grpSpPr>
        <p:cxnSp>
          <p:nvCxnSpPr>
            <p:cNvPr id="50" name="直線コネクタ 49">
              <a:extLst>
                <a:ext uri="{FF2B5EF4-FFF2-40B4-BE49-F238E27FC236}">
                  <a16:creationId xmlns:a16="http://schemas.microsoft.com/office/drawing/2014/main" xmlns="" id="{B1E667D6-055E-0D41-B02E-B8EE976BF8C7}"/>
                </a:ext>
              </a:extLst>
            </p:cNvPr>
            <p:cNvCxnSpPr>
              <a:cxnSpLocks/>
              <a:stCxn id="58" idx="3"/>
            </p:cNvCxnSpPr>
            <p:nvPr/>
          </p:nvCxnSpPr>
          <p:spPr>
            <a:xfrm>
              <a:off x="6836997" y="897431"/>
              <a:ext cx="269578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フローチャート: 処理 50">
              <a:extLst>
                <a:ext uri="{FF2B5EF4-FFF2-40B4-BE49-F238E27FC236}">
                  <a16:creationId xmlns:a16="http://schemas.microsoft.com/office/drawing/2014/main" xmlns="" id="{734EF911-8A2F-6845-9CD2-43EB05054F63}"/>
                </a:ext>
              </a:extLst>
            </p:cNvPr>
            <p:cNvSpPr/>
            <p:nvPr/>
          </p:nvSpPr>
          <p:spPr>
            <a:xfrm>
              <a:off x="7214914" y="1805414"/>
              <a:ext cx="4635727" cy="1473108"/>
            </a:xfrm>
            <a:prstGeom prst="flowChartProcess">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ysClr val="windowText" lastClr="000000"/>
                  </a:solidFill>
                </a:rPr>
                <a:t>[</a:t>
              </a:r>
              <a:r>
                <a:rPr lang="ja-JP" altLang="en-US" sz="1600">
                  <a:solidFill>
                    <a:sysClr val="windowText" lastClr="000000"/>
                  </a:solidFill>
                </a:rPr>
                <a:t>送信</a:t>
              </a:r>
              <a:r>
                <a:rPr lang="en-US" altLang="ja-JP" sz="1600" dirty="0">
                  <a:solidFill>
                    <a:sysClr val="windowText" lastClr="000000"/>
                  </a:solidFill>
                </a:rPr>
                <a:t>NG]</a:t>
              </a:r>
              <a:r>
                <a:rPr lang="ja-JP" altLang="en-US" sz="1600">
                  <a:solidFill>
                    <a:sysClr val="windowText" lastClr="000000"/>
                  </a:solidFill>
                </a:rPr>
                <a:t>：悪意を感じさせる　　　　　可能性がある表現があります．</a:t>
              </a:r>
              <a:endParaRPr lang="en-US" altLang="ja-JP" sz="1600" dirty="0">
                <a:solidFill>
                  <a:sysClr val="windowText" lastClr="000000"/>
                </a:solidFill>
              </a:endParaRPr>
            </a:p>
            <a:p>
              <a:pPr algn="ctr"/>
              <a:r>
                <a:rPr lang="ja-JP" altLang="en-US" sz="1600">
                  <a:solidFill>
                    <a:sysClr val="windowText" lastClr="000000"/>
                  </a:solidFill>
                </a:rPr>
                <a:t>表現を修正するか，悪意がないことの確認のチェックをつけて下さい．</a:t>
              </a:r>
            </a:p>
          </p:txBody>
        </p:sp>
        <p:cxnSp>
          <p:nvCxnSpPr>
            <p:cNvPr id="52" name="直線矢印コネクタ 51">
              <a:extLst>
                <a:ext uri="{FF2B5EF4-FFF2-40B4-BE49-F238E27FC236}">
                  <a16:creationId xmlns:a16="http://schemas.microsoft.com/office/drawing/2014/main" xmlns="" id="{02703FEE-4887-3E48-A02B-7EAED74534BD}"/>
                </a:ext>
              </a:extLst>
            </p:cNvPr>
            <p:cNvCxnSpPr>
              <a:cxnSpLocks/>
            </p:cNvCxnSpPr>
            <p:nvPr/>
          </p:nvCxnSpPr>
          <p:spPr>
            <a:xfrm>
              <a:off x="9532777" y="897430"/>
              <a:ext cx="1" cy="86757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xmlns="" id="{BA923935-8298-FD46-9F5E-F55F6F1AD392}"/>
                </a:ext>
              </a:extLst>
            </p:cNvPr>
            <p:cNvSpPr txBox="1"/>
            <p:nvPr/>
          </p:nvSpPr>
          <p:spPr>
            <a:xfrm>
              <a:off x="6836997" y="348001"/>
              <a:ext cx="1800201" cy="561852"/>
            </a:xfrm>
            <a:prstGeom prst="rect">
              <a:avLst/>
            </a:prstGeom>
            <a:noFill/>
            <a:ln>
              <a:noFill/>
            </a:ln>
          </p:spPr>
          <p:txBody>
            <a:bodyPr wrap="square" rtlCol="0">
              <a:spAutoFit/>
            </a:bodyPr>
            <a:lstStyle/>
            <a:p>
              <a:pPr algn="ctr"/>
              <a:r>
                <a:rPr lang="en-US" altLang="ja-JP" sz="2400" b="1" dirty="0">
                  <a:solidFill>
                    <a:schemeClr val="accent1"/>
                  </a:solidFill>
                </a:rPr>
                <a:t>YES</a:t>
              </a:r>
              <a:endParaRPr kumimoji="1" lang="ja-JP" altLang="en-US" b="1">
                <a:solidFill>
                  <a:schemeClr val="accent1"/>
                </a:solidFill>
              </a:endParaRPr>
            </a:p>
          </p:txBody>
        </p:sp>
        <p:sp>
          <p:nvSpPr>
            <p:cNvPr id="54" name="テキスト ボックス 53">
              <a:extLst>
                <a:ext uri="{FF2B5EF4-FFF2-40B4-BE49-F238E27FC236}">
                  <a16:creationId xmlns:a16="http://schemas.microsoft.com/office/drawing/2014/main" xmlns="" id="{8B55E1CC-12BB-E942-9BC6-ACA41BF3FFEF}"/>
                </a:ext>
              </a:extLst>
            </p:cNvPr>
            <p:cNvSpPr txBox="1"/>
            <p:nvPr/>
          </p:nvSpPr>
          <p:spPr>
            <a:xfrm>
              <a:off x="2999655" y="2024992"/>
              <a:ext cx="1800201" cy="561853"/>
            </a:xfrm>
            <a:prstGeom prst="rect">
              <a:avLst/>
            </a:prstGeom>
            <a:noFill/>
            <a:ln>
              <a:noFill/>
            </a:ln>
          </p:spPr>
          <p:txBody>
            <a:bodyPr wrap="square" rtlCol="0">
              <a:spAutoFit/>
            </a:bodyPr>
            <a:lstStyle/>
            <a:p>
              <a:pPr algn="ctr"/>
              <a:r>
                <a:rPr kumimoji="1" lang="en-US" altLang="ja-JP" sz="2400" b="1" dirty="0">
                  <a:solidFill>
                    <a:schemeClr val="accent1"/>
                  </a:solidFill>
                </a:rPr>
                <a:t>NO</a:t>
              </a:r>
              <a:endParaRPr kumimoji="1" lang="ja-JP" altLang="en-US" b="1">
                <a:solidFill>
                  <a:schemeClr val="accent1"/>
                </a:solidFill>
              </a:endParaRPr>
            </a:p>
          </p:txBody>
        </p:sp>
        <p:sp>
          <p:nvSpPr>
            <p:cNvPr id="55" name="フローチャート: 判断 54">
              <a:extLst>
                <a:ext uri="{FF2B5EF4-FFF2-40B4-BE49-F238E27FC236}">
                  <a16:creationId xmlns:a16="http://schemas.microsoft.com/office/drawing/2014/main" xmlns="" id="{5B5CF55F-EAA9-DB47-8CFE-FFF3ABB3D77C}"/>
                </a:ext>
              </a:extLst>
            </p:cNvPr>
            <p:cNvSpPr/>
            <p:nvPr/>
          </p:nvSpPr>
          <p:spPr>
            <a:xfrm>
              <a:off x="225217" y="2715144"/>
              <a:ext cx="6611781" cy="1830169"/>
            </a:xfrm>
            <a:prstGeom prst="flowChartDecision">
              <a:avLst/>
            </a:prstGeom>
            <a:noFill/>
            <a:ln w="5715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文章中に　　　　　　　　</a:t>
              </a:r>
              <a:r>
                <a:rPr lang="ja-JP" altLang="en-US" b="1">
                  <a:solidFill>
                    <a:srgbClr val="FF7C80"/>
                  </a:solidFill>
                </a:rPr>
                <a:t>好意</a:t>
              </a:r>
              <a:r>
                <a:rPr lang="ja-JP" altLang="en-US">
                  <a:solidFill>
                    <a:sysClr val="windowText" lastClr="000000"/>
                  </a:solidFill>
                </a:rPr>
                <a:t>を表す単語や文が　　　</a:t>
              </a:r>
              <a:r>
                <a:rPr lang="ja-JP" altLang="en-US" b="1">
                  <a:solidFill>
                    <a:srgbClr val="FF7C80"/>
                  </a:solidFill>
                </a:rPr>
                <a:t>３文以上</a:t>
              </a:r>
              <a:r>
                <a:rPr lang="ja-JP" altLang="en-US">
                  <a:solidFill>
                    <a:sysClr val="windowText" lastClr="000000"/>
                  </a:solidFill>
                </a:rPr>
                <a:t>含まれている</a:t>
              </a:r>
            </a:p>
          </p:txBody>
        </p:sp>
        <p:sp>
          <p:nvSpPr>
            <p:cNvPr id="56" name="フローチャート: 処理 55">
              <a:extLst>
                <a:ext uri="{FF2B5EF4-FFF2-40B4-BE49-F238E27FC236}">
                  <a16:creationId xmlns:a16="http://schemas.microsoft.com/office/drawing/2014/main" xmlns="" id="{AF1FD153-BA79-D944-9A2A-B2AC40566B48}"/>
                </a:ext>
              </a:extLst>
            </p:cNvPr>
            <p:cNvSpPr/>
            <p:nvPr/>
          </p:nvSpPr>
          <p:spPr>
            <a:xfrm>
              <a:off x="1213242" y="5261480"/>
              <a:ext cx="4635728" cy="1248125"/>
            </a:xfrm>
            <a:prstGeom prst="flowChartProcess">
              <a:avLst/>
            </a:prstGeom>
            <a:noFill/>
            <a:ln w="5715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ysClr val="windowText" lastClr="000000"/>
                  </a:solidFill>
                </a:rPr>
                <a:t>[</a:t>
              </a:r>
              <a:r>
                <a:rPr lang="ja-JP" altLang="en-US" sz="1600">
                  <a:solidFill>
                    <a:sysClr val="windowText" lastClr="000000"/>
                  </a:solidFill>
                </a:rPr>
                <a:t>送信微妙</a:t>
              </a:r>
              <a:r>
                <a:rPr lang="en-US" altLang="ja-JP" sz="1600" dirty="0">
                  <a:solidFill>
                    <a:sysClr val="windowText" lastClr="000000"/>
                  </a:solidFill>
                </a:rPr>
                <a:t>]</a:t>
              </a:r>
              <a:r>
                <a:rPr lang="ja-JP" altLang="en-US" sz="1600">
                  <a:solidFill>
                    <a:sysClr val="windowText" lastClr="000000"/>
                  </a:solidFill>
                </a:rPr>
                <a:t>：好意を感じさせる表現が少ないです．出来るだけ多く，　　　　好意的な表現を追加して下さい．</a:t>
              </a:r>
            </a:p>
          </p:txBody>
        </p:sp>
        <p:sp>
          <p:nvSpPr>
            <p:cNvPr id="57" name="フローチャート: 処理 56">
              <a:extLst>
                <a:ext uri="{FF2B5EF4-FFF2-40B4-BE49-F238E27FC236}">
                  <a16:creationId xmlns:a16="http://schemas.microsoft.com/office/drawing/2014/main" xmlns="" id="{E34C0636-0DF4-B945-9F56-9E8541B50762}"/>
                </a:ext>
              </a:extLst>
            </p:cNvPr>
            <p:cNvSpPr/>
            <p:nvPr/>
          </p:nvSpPr>
          <p:spPr>
            <a:xfrm>
              <a:off x="7214913" y="5258717"/>
              <a:ext cx="4635728" cy="1248125"/>
            </a:xfrm>
            <a:prstGeom prst="flowChartProcess">
              <a:avLst/>
            </a:prstGeom>
            <a:noFill/>
            <a:ln w="5715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ysClr val="windowText" lastClr="000000"/>
                  </a:solidFill>
                </a:rPr>
                <a:t>[</a:t>
              </a:r>
              <a:r>
                <a:rPr lang="ja-JP" altLang="en-US" sz="1600">
                  <a:solidFill>
                    <a:sysClr val="windowText" lastClr="000000"/>
                  </a:solidFill>
                </a:rPr>
                <a:t>送信</a:t>
              </a:r>
              <a:r>
                <a:rPr lang="en-US" altLang="ja-JP" sz="1600" dirty="0">
                  <a:solidFill>
                    <a:sysClr val="windowText" lastClr="000000"/>
                  </a:solidFill>
                </a:rPr>
                <a:t>OK]</a:t>
              </a:r>
              <a:r>
                <a:rPr lang="ja-JP" altLang="en-US" sz="1600">
                  <a:solidFill>
                    <a:sysClr val="windowText" lastClr="000000"/>
                  </a:solidFill>
                </a:rPr>
                <a:t>：送信しても問題ありません．　　　　　　より多くの好意的な表現を追加して，　　　　　　　高得点の状態で送信しましょう．</a:t>
              </a:r>
            </a:p>
          </p:txBody>
        </p:sp>
        <p:sp>
          <p:nvSpPr>
            <p:cNvPr id="58" name="フローチャート: 判断 57">
              <a:extLst>
                <a:ext uri="{FF2B5EF4-FFF2-40B4-BE49-F238E27FC236}">
                  <a16:creationId xmlns:a16="http://schemas.microsoft.com/office/drawing/2014/main" xmlns="" id="{2AF381D6-CEAF-4B47-9DF0-0BC2CA3990EF}"/>
                </a:ext>
              </a:extLst>
            </p:cNvPr>
            <p:cNvSpPr/>
            <p:nvPr/>
          </p:nvSpPr>
          <p:spPr>
            <a:xfrm>
              <a:off x="225216" y="28156"/>
              <a:ext cx="6611781" cy="1738550"/>
            </a:xfrm>
            <a:prstGeom prst="flowChartDecision">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文章中に　　　　　　　　</a:t>
              </a:r>
              <a:r>
                <a:rPr lang="ja-JP" altLang="en-US" b="1">
                  <a:solidFill>
                    <a:schemeClr val="accent1"/>
                  </a:solidFill>
                </a:rPr>
                <a:t>悪意</a:t>
              </a:r>
              <a:r>
                <a:rPr lang="ja-JP" altLang="en-US">
                  <a:solidFill>
                    <a:sysClr val="windowText" lastClr="000000"/>
                  </a:solidFill>
                </a:rPr>
                <a:t>を表す単語や文が含まれている</a:t>
              </a:r>
            </a:p>
          </p:txBody>
        </p:sp>
        <p:cxnSp>
          <p:nvCxnSpPr>
            <p:cNvPr id="59" name="直線矢印コネクタ 58">
              <a:extLst>
                <a:ext uri="{FF2B5EF4-FFF2-40B4-BE49-F238E27FC236}">
                  <a16:creationId xmlns:a16="http://schemas.microsoft.com/office/drawing/2014/main" xmlns="" id="{CC27F2D9-1ABD-2D4C-AA76-A0D1105040AB}"/>
                </a:ext>
              </a:extLst>
            </p:cNvPr>
            <p:cNvCxnSpPr>
              <a:cxnSpLocks/>
              <a:endCxn id="55" idx="0"/>
            </p:cNvCxnSpPr>
            <p:nvPr/>
          </p:nvCxnSpPr>
          <p:spPr>
            <a:xfrm>
              <a:off x="3531106" y="1765006"/>
              <a:ext cx="3" cy="95013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直線コネクタ 69">
            <a:extLst>
              <a:ext uri="{FF2B5EF4-FFF2-40B4-BE49-F238E27FC236}">
                <a16:creationId xmlns:a16="http://schemas.microsoft.com/office/drawing/2014/main" xmlns="" id="{82B084C8-3E1D-5644-BA97-5791261CFA4C}"/>
              </a:ext>
            </a:extLst>
          </p:cNvPr>
          <p:cNvCxnSpPr>
            <a:cxnSpLocks/>
          </p:cNvCxnSpPr>
          <p:nvPr/>
        </p:nvCxnSpPr>
        <p:spPr>
          <a:xfrm>
            <a:off x="5099893" y="4349011"/>
            <a:ext cx="1997685" cy="0"/>
          </a:xfrm>
          <a:prstGeom prst="line">
            <a:avLst/>
          </a:prstGeom>
          <a:ln w="57150">
            <a:solidFill>
              <a:srgbClr val="FF7E79"/>
            </a:solidFill>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xmlns="" id="{DCB6677F-75B4-9A4F-AF87-C6AF34957DC9}"/>
              </a:ext>
            </a:extLst>
          </p:cNvPr>
          <p:cNvCxnSpPr>
            <a:cxnSpLocks/>
            <a:endCxn id="57" idx="0"/>
          </p:cNvCxnSpPr>
          <p:nvPr/>
        </p:nvCxnSpPr>
        <p:spPr>
          <a:xfrm>
            <a:off x="7120860" y="4349011"/>
            <a:ext cx="0" cy="1146778"/>
          </a:xfrm>
          <a:prstGeom prst="straightConnector1">
            <a:avLst/>
          </a:prstGeom>
          <a:ln w="57150">
            <a:solidFill>
              <a:srgbClr val="FF7E79"/>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xmlns="" id="{8C729DDD-5F21-5744-B66F-69641845B94E}"/>
              </a:ext>
            </a:extLst>
          </p:cNvPr>
          <p:cNvSpPr txBox="1"/>
          <p:nvPr/>
        </p:nvSpPr>
        <p:spPr>
          <a:xfrm>
            <a:off x="5141488" y="4313826"/>
            <a:ext cx="1324390" cy="461665"/>
          </a:xfrm>
          <a:prstGeom prst="rect">
            <a:avLst/>
          </a:prstGeom>
          <a:noFill/>
        </p:spPr>
        <p:txBody>
          <a:bodyPr wrap="square" rtlCol="0">
            <a:spAutoFit/>
          </a:bodyPr>
          <a:lstStyle/>
          <a:p>
            <a:pPr algn="ctr"/>
            <a:r>
              <a:rPr lang="en-US" altLang="ja-JP" sz="2400" b="1" dirty="0">
                <a:solidFill>
                  <a:srgbClr val="FF7E79"/>
                </a:solidFill>
              </a:rPr>
              <a:t>YES</a:t>
            </a:r>
            <a:endParaRPr kumimoji="1" lang="ja-JP" altLang="en-US" b="1">
              <a:solidFill>
                <a:srgbClr val="FF7E79"/>
              </a:solidFill>
            </a:endParaRPr>
          </a:p>
        </p:txBody>
      </p:sp>
      <p:cxnSp>
        <p:nvCxnSpPr>
          <p:cNvPr id="73" name="直線矢印コネクタ 72">
            <a:extLst>
              <a:ext uri="{FF2B5EF4-FFF2-40B4-BE49-F238E27FC236}">
                <a16:creationId xmlns:a16="http://schemas.microsoft.com/office/drawing/2014/main" xmlns="" id="{C817A555-6590-D348-9A35-A1F4D8B22467}"/>
              </a:ext>
            </a:extLst>
          </p:cNvPr>
          <p:cNvCxnSpPr>
            <a:cxnSpLocks/>
            <a:endCxn id="56" idx="0"/>
          </p:cNvCxnSpPr>
          <p:nvPr/>
        </p:nvCxnSpPr>
        <p:spPr>
          <a:xfrm>
            <a:off x="2705485" y="4988005"/>
            <a:ext cx="4" cy="509751"/>
          </a:xfrm>
          <a:prstGeom prst="straightConnector1">
            <a:avLst/>
          </a:prstGeom>
          <a:ln w="57150">
            <a:solidFill>
              <a:srgbClr val="FF7E79"/>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xmlns="" id="{5D747EA6-9567-9947-9853-72800E925F4F}"/>
              </a:ext>
            </a:extLst>
          </p:cNvPr>
          <p:cNvSpPr txBox="1"/>
          <p:nvPr/>
        </p:nvSpPr>
        <p:spPr>
          <a:xfrm>
            <a:off x="2314506" y="4944771"/>
            <a:ext cx="1324390" cy="461665"/>
          </a:xfrm>
          <a:prstGeom prst="rect">
            <a:avLst/>
          </a:prstGeom>
          <a:noFill/>
        </p:spPr>
        <p:txBody>
          <a:bodyPr wrap="square" rtlCol="0">
            <a:spAutoFit/>
          </a:bodyPr>
          <a:lstStyle/>
          <a:p>
            <a:pPr algn="ctr"/>
            <a:r>
              <a:rPr kumimoji="1" lang="en-US" altLang="ja-JP" sz="2400" b="1" dirty="0">
                <a:solidFill>
                  <a:srgbClr val="FF7E79"/>
                </a:solidFill>
              </a:rPr>
              <a:t>NO</a:t>
            </a:r>
            <a:endParaRPr kumimoji="1" lang="ja-JP" altLang="en-US" b="1">
              <a:solidFill>
                <a:srgbClr val="FF7E79"/>
              </a:solidFill>
            </a:endParaRPr>
          </a:p>
        </p:txBody>
      </p:sp>
      <p:sp>
        <p:nvSpPr>
          <p:cNvPr id="80" name="テキスト ボックス 79">
            <a:extLst>
              <a:ext uri="{FF2B5EF4-FFF2-40B4-BE49-F238E27FC236}">
                <a16:creationId xmlns:a16="http://schemas.microsoft.com/office/drawing/2014/main" xmlns="" id="{E153C118-6C62-4E41-973D-29DB29ECFCC7}"/>
              </a:ext>
            </a:extLst>
          </p:cNvPr>
          <p:cNvSpPr txBox="1"/>
          <p:nvPr/>
        </p:nvSpPr>
        <p:spPr>
          <a:xfrm>
            <a:off x="191680" y="988250"/>
            <a:ext cx="7856982" cy="461665"/>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読み手に好感を持ってもらう</a:t>
            </a:r>
            <a:r>
              <a:rPr kumimoji="1" lang="ja-JP" altLang="en-US" sz="2400">
                <a:latin typeface="ＭＳ Ｐゴシック" panose="020B0600070205080204" pitchFamily="50" charset="-128"/>
                <a:ea typeface="ＭＳ Ｐゴシック" panose="020B0600070205080204" pitchFamily="50" charset="-128"/>
              </a:rPr>
              <a:t>ための文章</a:t>
            </a:r>
            <a:r>
              <a:rPr lang="ja-JP" altLang="en-US" sz="2400">
                <a:latin typeface="ＭＳ Ｐゴシック" panose="020B0600070205080204" pitchFamily="50" charset="-128"/>
                <a:ea typeface="ＭＳ Ｐゴシック" panose="020B0600070205080204" pitchFamily="50" charset="-128"/>
              </a:rPr>
              <a:t>推敲</a:t>
            </a:r>
            <a:r>
              <a:rPr kumimoji="1" lang="ja-JP" altLang="en-US" sz="2400">
                <a:latin typeface="ＭＳ Ｐゴシック" panose="020B0600070205080204" pitchFamily="50" charset="-128"/>
                <a:ea typeface="ＭＳ Ｐゴシック" panose="020B0600070205080204" pitchFamily="50" charset="-128"/>
              </a:rPr>
              <a:t>の指針を表示</a:t>
            </a:r>
            <a:endParaRPr kumimoji="1"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2109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1AC83E3-E58E-C244-A0C1-FCC373F62C5B}"/>
              </a:ext>
            </a:extLst>
          </p:cNvPr>
          <p:cNvSpPr>
            <a:spLocks noGrp="1"/>
          </p:cNvSpPr>
          <p:nvPr>
            <p:ph type="title"/>
          </p:nvPr>
        </p:nvSpPr>
        <p:spPr/>
        <p:txBody>
          <a:bodyPr/>
          <a:lstStyle/>
          <a:p>
            <a:r>
              <a:rPr kumimoji="1" lang="ja-JP" altLang="en-US"/>
              <a:t>文章のスコア表示</a:t>
            </a:r>
          </a:p>
        </p:txBody>
      </p:sp>
      <p:sp>
        <p:nvSpPr>
          <p:cNvPr id="5" name="スライド番号プレースホルダー 4">
            <a:extLst>
              <a:ext uri="{FF2B5EF4-FFF2-40B4-BE49-F238E27FC236}">
                <a16:creationId xmlns:a16="http://schemas.microsoft.com/office/drawing/2014/main" xmlns="" id="{D89D2729-56DC-2449-8790-D4BE36A3D372}"/>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15</a:t>
            </a:fld>
            <a:endParaRPr lang="en-US" dirty="0"/>
          </a:p>
        </p:txBody>
      </p:sp>
      <p:pic>
        <p:nvPicPr>
          <p:cNvPr id="8" name="図 7">
            <a:extLst>
              <a:ext uri="{FF2B5EF4-FFF2-40B4-BE49-F238E27FC236}">
                <a16:creationId xmlns:a16="http://schemas.microsoft.com/office/drawing/2014/main" xmlns="" id="{73EB6E08-CD7A-684B-BA62-B39BDED667ED}"/>
              </a:ext>
            </a:extLst>
          </p:cNvPr>
          <p:cNvPicPr>
            <a:picLocks noChangeAspect="1"/>
          </p:cNvPicPr>
          <p:nvPr/>
        </p:nvPicPr>
        <p:blipFill rotWithShape="1">
          <a:blip r:embed="rId3"/>
          <a:srcRect l="4004" t="22068" r="49961" b="71849"/>
          <a:stretch/>
        </p:blipFill>
        <p:spPr>
          <a:xfrm>
            <a:off x="299537" y="1282871"/>
            <a:ext cx="8329222" cy="950259"/>
          </a:xfrm>
          <a:prstGeom prst="rect">
            <a:avLst/>
          </a:prstGeom>
          <a:ln w="38100">
            <a:solidFill>
              <a:schemeClr val="accent2"/>
            </a:solidFill>
          </a:ln>
          <a:effectLst>
            <a:outerShdw blurRad="50800" dist="38100" dir="2700000" algn="tl" rotWithShape="0">
              <a:prstClr val="black">
                <a:alpha val="40000"/>
              </a:prstClr>
            </a:outerShdw>
          </a:effectLst>
        </p:spPr>
      </p:pic>
      <p:sp>
        <p:nvSpPr>
          <p:cNvPr id="17" name="テキスト ボックス 16">
            <a:extLst>
              <a:ext uri="{FF2B5EF4-FFF2-40B4-BE49-F238E27FC236}">
                <a16:creationId xmlns:a16="http://schemas.microsoft.com/office/drawing/2014/main" xmlns="" id="{C1FC41AB-B3D0-CA4A-A1F7-D3AFCFEFBE87}"/>
              </a:ext>
            </a:extLst>
          </p:cNvPr>
          <p:cNvSpPr txBox="1"/>
          <p:nvPr/>
        </p:nvSpPr>
        <p:spPr>
          <a:xfrm>
            <a:off x="341951" y="2477299"/>
            <a:ext cx="8329222" cy="523220"/>
          </a:xfrm>
          <a:prstGeom prst="rect">
            <a:avLst/>
          </a:prstGeom>
          <a:noFill/>
        </p:spPr>
        <p:txBody>
          <a:bodyPr wrap="square" rtlCol="0">
            <a:spAutoFit/>
          </a:bodyPr>
          <a:lstStyle/>
          <a:p>
            <a:r>
              <a:rPr kumimoji="1" lang="ja-JP" altLang="en-US" sz="2800" dirty="0">
                <a:latin typeface="ＭＳ Ｐゴシック" panose="020B0600070205080204" pitchFamily="50" charset="-128"/>
                <a:ea typeface="ＭＳ Ｐゴシック" panose="020B0600070205080204" pitchFamily="50" charset="-128"/>
              </a:rPr>
              <a:t>好意</a:t>
            </a:r>
            <a:r>
              <a:rPr kumimoji="1" lang="ja-JP" altLang="en-US" sz="2800">
                <a:latin typeface="ＭＳ Ｐゴシック" panose="020B0600070205080204" pitchFamily="50" charset="-128"/>
                <a:ea typeface="ＭＳ Ｐゴシック" panose="020B0600070205080204" pitchFamily="50" charset="-128"/>
              </a:rPr>
              <a:t>と悪意を</a:t>
            </a:r>
            <a:r>
              <a:rPr kumimoji="1" lang="ja-JP" altLang="en-US" sz="2800" dirty="0">
                <a:latin typeface="ＭＳ Ｐゴシック" panose="020B0600070205080204" pitchFamily="50" charset="-128"/>
                <a:ea typeface="ＭＳ Ｐゴシック" panose="020B0600070205080204" pitchFamily="50" charset="-128"/>
              </a:rPr>
              <a:t>含む文の割合を</a:t>
            </a:r>
            <a:r>
              <a:rPr kumimoji="1" lang="ja-JP" altLang="en-US" sz="2800">
                <a:latin typeface="ＭＳ Ｐゴシック" panose="020B0600070205080204" pitchFamily="50" charset="-128"/>
                <a:ea typeface="ＭＳ Ｐゴシック" panose="020B0600070205080204" pitchFamily="50" charset="-128"/>
              </a:rPr>
              <a:t>視覚的に表示　　　</a:t>
            </a:r>
            <a:endParaRPr kumimoji="1" lang="en-US" altLang="ja-JP" sz="2800" dirty="0">
              <a:latin typeface="ＭＳ Ｐゴシック" panose="020B0600070205080204" pitchFamily="50" charset="-128"/>
              <a:ea typeface="ＭＳ Ｐゴシック" panose="020B0600070205080204" pitchFamily="50" charset="-128"/>
            </a:endParaRPr>
          </a:p>
        </p:txBody>
      </p:sp>
      <p:sp>
        <p:nvSpPr>
          <p:cNvPr id="18" name="テキスト ボックス 17">
            <a:extLst>
              <a:ext uri="{FF2B5EF4-FFF2-40B4-BE49-F238E27FC236}">
                <a16:creationId xmlns:a16="http://schemas.microsoft.com/office/drawing/2014/main" xmlns="" id="{9F550319-2206-C245-B08D-0DE028634287}"/>
              </a:ext>
            </a:extLst>
          </p:cNvPr>
          <p:cNvSpPr txBox="1"/>
          <p:nvPr/>
        </p:nvSpPr>
        <p:spPr>
          <a:xfrm>
            <a:off x="472821" y="3484017"/>
            <a:ext cx="8198358" cy="830997"/>
          </a:xfrm>
          <a:prstGeom prst="rect">
            <a:avLst/>
          </a:prstGeom>
          <a:noFill/>
        </p:spPr>
        <p:txBody>
          <a:bodyPr wrap="square" rtlCol="0">
            <a:spAutoFit/>
          </a:bodyPr>
          <a:lstStyle/>
          <a:p>
            <a:r>
              <a:rPr lang="en-US" altLang="ja-JP" sz="2400" dirty="0">
                <a:solidFill>
                  <a:srgbClr val="1C37FF"/>
                </a:solidFill>
                <a:latin typeface="ＭＳ Ｐゴシック" panose="020B0600070205080204" pitchFamily="50" charset="-128"/>
                <a:ea typeface="ＭＳ Ｐゴシック" panose="020B0600070205080204" pitchFamily="50" charset="-128"/>
              </a:rPr>
              <a:t>&lt;</a:t>
            </a:r>
            <a:r>
              <a:rPr lang="ja-JP" altLang="en-US" sz="2400" dirty="0">
                <a:solidFill>
                  <a:srgbClr val="1C37FF"/>
                </a:solidFill>
                <a:latin typeface="ＭＳ Ｐゴシック" panose="020B0600070205080204" pitchFamily="50" charset="-128"/>
                <a:ea typeface="ＭＳ Ｐゴシック" panose="020B0600070205080204" pitchFamily="50" charset="-128"/>
              </a:rPr>
              <a:t>点数の計算方法</a:t>
            </a:r>
            <a:r>
              <a:rPr lang="en-US" altLang="ja-JP" sz="2400" dirty="0">
                <a:solidFill>
                  <a:srgbClr val="1C37FF"/>
                </a:solidFill>
                <a:latin typeface="ＭＳ Ｐゴシック" panose="020B0600070205080204" pitchFamily="50" charset="-128"/>
                <a:ea typeface="ＭＳ Ｐゴシック" panose="020B0600070205080204" pitchFamily="50" charset="-128"/>
              </a:rPr>
              <a:t>&gt;</a:t>
            </a:r>
          </a:p>
          <a:p>
            <a:r>
              <a:rPr kumimoji="1" lang="ja-JP" altLang="en-US" sz="2400">
                <a:latin typeface="ＭＳ Ｐゴシック" panose="020B0600070205080204" pitchFamily="50" charset="-128"/>
                <a:ea typeface="ＭＳ Ｐゴシック" panose="020B0600070205080204" pitchFamily="50" charset="-128"/>
              </a:rPr>
              <a:t>好意を表す文を含む割合が</a:t>
            </a:r>
            <a:r>
              <a:rPr kumimoji="1" lang="en-US" altLang="ja-JP" sz="2400" dirty="0">
                <a:latin typeface="ＭＳ Ｐゴシック" panose="020B0600070205080204" pitchFamily="50" charset="-128"/>
                <a:ea typeface="ＭＳ Ｐゴシック" panose="020B0600070205080204" pitchFamily="50" charset="-128"/>
              </a:rPr>
              <a:t>50%</a:t>
            </a:r>
            <a:r>
              <a:rPr kumimoji="1" lang="ja-JP" altLang="en-US" sz="2400">
                <a:latin typeface="ＭＳ Ｐゴシック" panose="020B0600070205080204" pitchFamily="50" charset="-128"/>
                <a:ea typeface="ＭＳ Ｐゴシック" panose="020B0600070205080204" pitchFamily="50" charset="-128"/>
              </a:rPr>
              <a:t>で</a:t>
            </a:r>
            <a:r>
              <a:rPr kumimoji="1" lang="en-US" altLang="ja-JP" sz="2400" dirty="0">
                <a:latin typeface="ＭＳ Ｐゴシック" panose="020B0600070205080204" pitchFamily="50" charset="-128"/>
                <a:ea typeface="ＭＳ Ｐゴシック" panose="020B0600070205080204" pitchFamily="50" charset="-128"/>
              </a:rPr>
              <a:t>100</a:t>
            </a:r>
            <a:r>
              <a:rPr kumimoji="1" lang="ja-JP" altLang="en-US" sz="2400">
                <a:latin typeface="ＭＳ Ｐゴシック" panose="020B0600070205080204" pitchFamily="50" charset="-128"/>
                <a:ea typeface="ＭＳ Ｐゴシック" panose="020B0600070205080204" pitchFamily="50" charset="-128"/>
              </a:rPr>
              <a:t>点（</a:t>
            </a:r>
            <a:r>
              <a:rPr kumimoji="1" lang="en-US" altLang="ja-JP" sz="2400" dirty="0">
                <a:latin typeface="ＭＳ Ｐゴシック" panose="020B0600070205080204" pitchFamily="50" charset="-128"/>
                <a:ea typeface="ＭＳ Ｐゴシック" panose="020B0600070205080204" pitchFamily="50" charset="-128"/>
              </a:rPr>
              <a:t>1</a:t>
            </a:r>
            <a:r>
              <a:rPr lang="ja-JP" altLang="en-US" sz="2400" dirty="0">
                <a:latin typeface="ＭＳ Ｐゴシック" panose="020B0600070205080204" pitchFamily="50" charset="-128"/>
                <a:ea typeface="ＭＳ Ｐゴシック" panose="020B0600070205080204" pitchFamily="50" charset="-128"/>
              </a:rPr>
              <a:t>％</a:t>
            </a:r>
            <a:r>
              <a:rPr kumimoji="1" lang="ja-JP" altLang="en-US" sz="2400" dirty="0">
                <a:latin typeface="ＭＳ Ｐゴシック" panose="020B0600070205080204" pitchFamily="50" charset="-128"/>
                <a:ea typeface="ＭＳ Ｐゴシック" panose="020B0600070205080204" pitchFamily="50" charset="-128"/>
              </a:rPr>
              <a:t>に</a:t>
            </a:r>
            <a:r>
              <a:rPr kumimoji="1" lang="ja-JP" altLang="en-US" sz="2400">
                <a:latin typeface="ＭＳ Ｐゴシック" panose="020B0600070205080204" pitchFamily="50" charset="-128"/>
                <a:ea typeface="ＭＳ Ｐゴシック" panose="020B0600070205080204" pitchFamily="50" charset="-128"/>
              </a:rPr>
              <a:t>つき</a:t>
            </a:r>
            <a:r>
              <a:rPr lang="ja-JP" altLang="en-US" sz="2400">
                <a:latin typeface="ＭＳ Ｐゴシック" panose="020B0600070205080204" pitchFamily="50" charset="-128"/>
                <a:ea typeface="ＭＳ Ｐゴシック" panose="020B0600070205080204" pitchFamily="50" charset="-128"/>
              </a:rPr>
              <a:t>２点）</a:t>
            </a:r>
            <a:endParaRPr kumimoji="1" lang="en-US" altLang="ja-JP"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6219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73DA5FB-5B79-4D4C-B894-ECD3514745B1}"/>
              </a:ext>
            </a:extLst>
          </p:cNvPr>
          <p:cNvSpPr>
            <a:spLocks noGrp="1"/>
          </p:cNvSpPr>
          <p:nvPr>
            <p:ph type="title"/>
          </p:nvPr>
        </p:nvSpPr>
        <p:spPr>
          <a:xfrm>
            <a:off x="14799" y="160836"/>
            <a:ext cx="9048573" cy="681623"/>
          </a:xfrm>
        </p:spPr>
        <p:txBody>
          <a:bodyPr/>
          <a:lstStyle/>
          <a:p>
            <a:r>
              <a:rPr kumimoji="1" lang="ja-JP" altLang="en-US" sz="3600"/>
              <a:t>文章推敲支援システムを用いた文章作成実験</a:t>
            </a:r>
          </a:p>
        </p:txBody>
      </p:sp>
      <p:sp>
        <p:nvSpPr>
          <p:cNvPr id="5" name="スライド番号プレースホルダー 4">
            <a:extLst>
              <a:ext uri="{FF2B5EF4-FFF2-40B4-BE49-F238E27FC236}">
                <a16:creationId xmlns:a16="http://schemas.microsoft.com/office/drawing/2014/main" xmlns="" id="{FFD9207B-4E00-AE4E-B576-6C2C98803E4C}"/>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16</a:t>
            </a:fld>
            <a:endParaRPr lang="en-US" dirty="0"/>
          </a:p>
        </p:txBody>
      </p:sp>
      <p:sp>
        <p:nvSpPr>
          <p:cNvPr id="7" name="テキスト ボックス 6">
            <a:extLst>
              <a:ext uri="{FF2B5EF4-FFF2-40B4-BE49-F238E27FC236}">
                <a16:creationId xmlns:a16="http://schemas.microsoft.com/office/drawing/2014/main" xmlns="" id="{377A5107-F642-EB4F-B83B-8BB32B890B89}"/>
              </a:ext>
            </a:extLst>
          </p:cNvPr>
          <p:cNvSpPr txBox="1"/>
          <p:nvPr/>
        </p:nvSpPr>
        <p:spPr>
          <a:xfrm>
            <a:off x="367411" y="1035862"/>
            <a:ext cx="8343347" cy="1743747"/>
          </a:xfrm>
          <a:prstGeom prst="rect">
            <a:avLst/>
          </a:prstGeom>
          <a:noFill/>
          <a:ln w="38100">
            <a:solidFill>
              <a:srgbClr val="0432FF"/>
            </a:solidFill>
          </a:ln>
        </p:spPr>
        <p:txBody>
          <a:bodyPr wrap="square" rtlCol="0">
            <a:spAutoFit/>
          </a:bodyPr>
          <a:lstStyle/>
          <a:p>
            <a:pPr>
              <a:lnSpc>
                <a:spcPct val="110000"/>
              </a:lnSpc>
            </a:pPr>
            <a:r>
              <a:rPr kumimoji="1" lang="ja-JP" altLang="en-US" sz="2000">
                <a:solidFill>
                  <a:srgbClr val="FF0000"/>
                </a:solidFill>
                <a:latin typeface="ＭＳ Ｐゴシック" panose="020B0600070205080204" pitchFamily="50" charset="-128"/>
                <a:ea typeface="ＭＳ Ｐゴシック" panose="020B0600070205080204" pitchFamily="50" charset="-128"/>
              </a:rPr>
              <a:t>実験</a:t>
            </a: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課題</a:t>
            </a:r>
            <a:r>
              <a:rPr kumimoji="1" lang="ja-JP" altLang="en-US" sz="2000" dirty="0">
                <a:latin typeface="ＭＳ Ｐゴシック" panose="020B0600070205080204" pitchFamily="50" charset="-128"/>
                <a:ea typeface="ＭＳ Ｐゴシック" panose="020B0600070205080204" pitchFamily="50" charset="-128"/>
              </a:rPr>
              <a:t>：</a:t>
            </a:r>
            <a:r>
              <a:rPr kumimoji="1" lang="en-US" altLang="ja-JP" sz="2000" dirty="0">
                <a:latin typeface="ＭＳ Ｐゴシック" panose="020B0600070205080204" pitchFamily="50" charset="-128"/>
                <a:ea typeface="ＭＳ Ｐゴシック" panose="020B0600070205080204" pitchFamily="50" charset="-128"/>
              </a:rPr>
              <a:t>4</a:t>
            </a:r>
            <a:r>
              <a:rPr kumimoji="1" lang="ja-JP" altLang="en-US" sz="2000">
                <a:latin typeface="ＭＳ Ｐゴシック" panose="020B0600070205080204" pitchFamily="50" charset="-128"/>
                <a:ea typeface="ＭＳ Ｐゴシック" panose="020B0600070205080204" pitchFamily="50" charset="-128"/>
              </a:rPr>
              <a:t>つの状況におけるメールを作成してもらう</a:t>
            </a:r>
            <a:endParaRPr kumimoji="1" lang="en-US" altLang="ja-JP" sz="2000" dirty="0">
              <a:latin typeface="ＭＳ Ｐゴシック" panose="020B0600070205080204" pitchFamily="50" charset="-128"/>
              <a:ea typeface="ＭＳ Ｐゴシック" panose="020B0600070205080204" pitchFamily="50" charset="-128"/>
            </a:endParaRPr>
          </a:p>
          <a:p>
            <a:pPr>
              <a:lnSpc>
                <a:spcPct val="110000"/>
              </a:lnSpc>
            </a:pPr>
            <a:r>
              <a:rPr lang="ja-JP" altLang="en-US" sz="2000">
                <a:latin typeface="ＭＳ Ｐゴシック" panose="020B0600070205080204" pitchFamily="50" charset="-128"/>
                <a:ea typeface="ＭＳ Ｐゴシック" panose="020B0600070205080204" pitchFamily="50" charset="-128"/>
              </a:rPr>
              <a:t>文章作成</a:t>
            </a:r>
            <a:r>
              <a:rPr lang="en-US" altLang="ja-JP" sz="2000" dirty="0">
                <a:latin typeface="ＭＳ Ｐゴシック" panose="020B0600070205080204" pitchFamily="50" charset="-128"/>
                <a:ea typeface="ＭＳ Ｐゴシック" panose="020B0600070205080204" pitchFamily="50" charset="-128"/>
              </a:rPr>
              <a:t>1</a:t>
            </a:r>
            <a:r>
              <a:rPr lang="ja-JP" altLang="en-US" sz="2000">
                <a:latin typeface="ＭＳ Ｐゴシック" panose="020B0600070205080204" pitchFamily="50" charset="-128"/>
                <a:ea typeface="ＭＳ Ｐゴシック" panose="020B0600070205080204" pitchFamily="50" charset="-128"/>
              </a:rPr>
              <a:t>回目：独力で作文</a:t>
            </a:r>
            <a:r>
              <a:rPr lang="en-US" altLang="ja-JP" sz="2000" dirty="0">
                <a:latin typeface="ＭＳ Ｐゴシック" panose="020B0600070205080204" pitchFamily="50" charset="-128"/>
                <a:ea typeface="ＭＳ Ｐゴシック" panose="020B0600070205080204" pitchFamily="50" charset="-128"/>
              </a:rPr>
              <a:t>(10</a:t>
            </a:r>
            <a:r>
              <a:rPr lang="ja-JP" altLang="en-US" sz="2000">
                <a:latin typeface="ＭＳ Ｐゴシック" panose="020B0600070205080204" pitchFamily="50" charset="-128"/>
                <a:ea typeface="ＭＳ Ｐゴシック" panose="020B0600070205080204" pitchFamily="50" charset="-128"/>
              </a:rPr>
              <a:t>分</a:t>
            </a:r>
            <a:r>
              <a:rPr lang="en-US" altLang="ja-JP" sz="2000" dirty="0">
                <a:latin typeface="ＭＳ Ｐゴシック" panose="020B0600070205080204" pitchFamily="50" charset="-128"/>
                <a:ea typeface="ＭＳ Ｐゴシック" panose="020B0600070205080204" pitchFamily="50" charset="-128"/>
              </a:rPr>
              <a:t>)</a:t>
            </a:r>
          </a:p>
          <a:p>
            <a:pPr>
              <a:lnSpc>
                <a:spcPct val="110000"/>
              </a:lnSpc>
            </a:pPr>
            <a:r>
              <a:rPr lang="ja-JP" altLang="en-US" sz="2000">
                <a:latin typeface="ＭＳ Ｐゴシック" panose="020B0600070205080204" pitchFamily="50" charset="-128"/>
                <a:ea typeface="ＭＳ Ｐゴシック" panose="020B0600070205080204" pitchFamily="50" charset="-128"/>
              </a:rPr>
              <a:t>文章推敲</a:t>
            </a:r>
            <a:r>
              <a:rPr lang="en-US" altLang="ja-JP" sz="2000" dirty="0">
                <a:latin typeface="ＭＳ Ｐゴシック" panose="020B0600070205080204" pitchFamily="50" charset="-128"/>
                <a:ea typeface="ＭＳ Ｐゴシック" panose="020B0600070205080204" pitchFamily="50" charset="-128"/>
              </a:rPr>
              <a:t>1</a:t>
            </a:r>
            <a:r>
              <a:rPr lang="ja-JP" altLang="en-US" sz="2000">
                <a:latin typeface="ＭＳ Ｐゴシック" panose="020B0600070205080204" pitchFamily="50" charset="-128"/>
                <a:ea typeface="ＭＳ Ｐゴシック" panose="020B0600070205080204" pitchFamily="50" charset="-128"/>
              </a:rPr>
              <a:t>回目：独力で推敲</a:t>
            </a:r>
            <a:r>
              <a:rPr lang="en-US" altLang="ja-JP" sz="2000" dirty="0">
                <a:latin typeface="ＭＳ Ｐゴシック" panose="020B0600070205080204" pitchFamily="50" charset="-128"/>
                <a:ea typeface="ＭＳ Ｐゴシック" panose="020B0600070205080204" pitchFamily="50" charset="-128"/>
              </a:rPr>
              <a:t>(10</a:t>
            </a:r>
            <a:r>
              <a:rPr lang="ja-JP" altLang="en-US" sz="2000">
                <a:latin typeface="ＭＳ Ｐゴシック" panose="020B0600070205080204" pitchFamily="50" charset="-128"/>
                <a:ea typeface="ＭＳ Ｐゴシック" panose="020B0600070205080204" pitchFamily="50" charset="-128"/>
              </a:rPr>
              <a:t>分</a:t>
            </a:r>
            <a:r>
              <a:rPr lang="en-US" altLang="ja-JP" sz="2000" dirty="0">
                <a:latin typeface="ＭＳ Ｐゴシック" panose="020B0600070205080204" pitchFamily="50" charset="-128"/>
                <a:ea typeface="ＭＳ Ｐゴシック" panose="020B0600070205080204" pitchFamily="50" charset="-128"/>
              </a:rPr>
              <a:t>)</a:t>
            </a:r>
            <a:br>
              <a:rPr lang="en-US" altLang="ja-JP" sz="2000" dirty="0">
                <a:latin typeface="ＭＳ Ｐゴシック" panose="020B0600070205080204" pitchFamily="50" charset="-128"/>
                <a:ea typeface="ＭＳ Ｐゴシック" panose="020B0600070205080204" pitchFamily="50" charset="-128"/>
              </a:rPr>
            </a:br>
            <a:r>
              <a:rPr lang="ja-JP" altLang="en-US" sz="2000">
                <a:latin typeface="ＭＳ Ｐゴシック" panose="020B0600070205080204" pitchFamily="50" charset="-128"/>
                <a:ea typeface="ＭＳ Ｐゴシック" panose="020B0600070205080204" pitchFamily="50" charset="-128"/>
              </a:rPr>
              <a:t>文章推敲</a:t>
            </a:r>
            <a:r>
              <a:rPr lang="en-US" altLang="ja-JP" sz="2000" dirty="0">
                <a:latin typeface="ＭＳ Ｐゴシック" panose="020B0600070205080204" pitchFamily="50" charset="-128"/>
                <a:ea typeface="ＭＳ Ｐゴシック" panose="020B0600070205080204" pitchFamily="50" charset="-128"/>
              </a:rPr>
              <a:t>2</a:t>
            </a:r>
            <a:r>
              <a:rPr lang="ja-JP" altLang="en-US" sz="2000">
                <a:latin typeface="ＭＳ Ｐゴシック" panose="020B0600070205080204" pitchFamily="50" charset="-128"/>
                <a:ea typeface="ＭＳ Ｐゴシック" panose="020B0600070205080204" pitchFamily="50" charset="-128"/>
              </a:rPr>
              <a:t>回目：</a:t>
            </a:r>
            <a:r>
              <a:rPr lang="ja-JP" altLang="en-US" sz="2000">
                <a:solidFill>
                  <a:srgbClr val="0432FF"/>
                </a:solidFill>
                <a:latin typeface="ＭＳ Ｐゴシック" panose="020B0600070205080204" pitchFamily="50" charset="-128"/>
                <a:ea typeface="ＭＳ Ｐゴシック" panose="020B0600070205080204" pitchFamily="50" charset="-128"/>
              </a:rPr>
              <a:t>文章推敲</a:t>
            </a:r>
            <a:r>
              <a:rPr lang="en-US" altLang="ja-JP" sz="2000" dirty="0">
                <a:solidFill>
                  <a:srgbClr val="0432FF"/>
                </a:solidFill>
                <a:latin typeface="ＭＳ Ｐゴシック" panose="020B0600070205080204" pitchFamily="50" charset="-128"/>
                <a:ea typeface="ＭＳ Ｐゴシック" panose="020B0600070205080204" pitchFamily="50" charset="-128"/>
              </a:rPr>
              <a:t>1</a:t>
            </a:r>
            <a:r>
              <a:rPr lang="ja-JP" altLang="en-US" sz="2000">
                <a:solidFill>
                  <a:srgbClr val="0432FF"/>
                </a:solidFill>
                <a:latin typeface="ＭＳ Ｐゴシック" panose="020B0600070205080204" pitchFamily="50" charset="-128"/>
                <a:ea typeface="ＭＳ Ｐゴシック" panose="020B0600070205080204" pitchFamily="50" charset="-128"/>
              </a:rPr>
              <a:t>回目の文章を</a:t>
            </a:r>
            <a:r>
              <a:rPr lang="ja-JP" altLang="en-US" sz="2000">
                <a:latin typeface="ＭＳ Ｐゴシック" panose="020B0600070205080204" pitchFamily="50" charset="-128"/>
                <a:ea typeface="ＭＳ Ｐゴシック" panose="020B0600070205080204" pitchFamily="50" charset="-128"/>
              </a:rPr>
              <a:t>提案</a:t>
            </a:r>
            <a:r>
              <a:rPr kumimoji="1" lang="ja-JP" altLang="en-US" sz="2000">
                <a:latin typeface="ＭＳ Ｐゴシック" panose="020B0600070205080204" pitchFamily="50" charset="-128"/>
                <a:ea typeface="ＭＳ Ｐゴシック" panose="020B0600070205080204" pitchFamily="50" charset="-128"/>
              </a:rPr>
              <a:t>システム</a:t>
            </a:r>
            <a:r>
              <a:rPr lang="ja-JP" altLang="en-US" sz="2000">
                <a:latin typeface="ＭＳ Ｐゴシック" panose="020B0600070205080204" pitchFamily="50" charset="-128"/>
                <a:ea typeface="ＭＳ Ｐゴシック" panose="020B0600070205080204" pitchFamily="50" charset="-128"/>
              </a:rPr>
              <a:t>を用いて推敲</a:t>
            </a:r>
            <a:r>
              <a:rPr lang="en-US" altLang="ja-JP" sz="2000" dirty="0">
                <a:latin typeface="ＭＳ Ｐゴシック" panose="020B0600070205080204" pitchFamily="50" charset="-128"/>
                <a:ea typeface="ＭＳ Ｐゴシック" panose="020B0600070205080204" pitchFamily="50" charset="-128"/>
              </a:rPr>
              <a:t>(10</a:t>
            </a:r>
            <a:r>
              <a:rPr lang="ja-JP" altLang="en-US" sz="2000">
                <a:latin typeface="ＭＳ Ｐゴシック" panose="020B0600070205080204" pitchFamily="50" charset="-128"/>
                <a:ea typeface="ＭＳ Ｐゴシック" panose="020B0600070205080204" pitchFamily="50" charset="-128"/>
              </a:rPr>
              <a:t>分</a:t>
            </a:r>
            <a:r>
              <a:rPr lang="en-US" altLang="ja-JP" sz="2000" dirty="0">
                <a:latin typeface="ＭＳ Ｐゴシック" panose="020B0600070205080204" pitchFamily="50" charset="-128"/>
                <a:ea typeface="ＭＳ Ｐゴシック" panose="020B0600070205080204" pitchFamily="50" charset="-128"/>
              </a:rPr>
              <a:t>)</a:t>
            </a:r>
            <a:endParaRPr kumimoji="1" lang="en-US" altLang="ja-JP" sz="2000" dirty="0">
              <a:latin typeface="ＭＳ Ｐゴシック" panose="020B0600070205080204" pitchFamily="50" charset="-128"/>
              <a:ea typeface="ＭＳ Ｐゴシック" panose="020B0600070205080204" pitchFamily="50" charset="-128"/>
            </a:endParaRPr>
          </a:p>
          <a:p>
            <a:pPr>
              <a:lnSpc>
                <a:spcPct val="110000"/>
              </a:lnSpc>
            </a:pPr>
            <a:r>
              <a:rPr lang="ja-JP" altLang="en-US" sz="2000">
                <a:solidFill>
                  <a:srgbClr val="FF0000"/>
                </a:solidFill>
                <a:latin typeface="ＭＳ Ｐゴシック" panose="020B0600070205080204" pitchFamily="50" charset="-128"/>
                <a:ea typeface="ＭＳ Ｐゴシック" panose="020B0600070205080204" pitchFamily="50" charset="-128"/>
              </a:rPr>
              <a:t>被験者</a:t>
            </a:r>
            <a:r>
              <a:rPr lang="ja-JP" altLang="en-US" sz="2000" dirty="0">
                <a:latin typeface="ＭＳ Ｐゴシック" panose="020B0600070205080204" pitchFamily="50" charset="-128"/>
                <a:ea typeface="ＭＳ Ｐゴシック" panose="020B0600070205080204" pitchFamily="50" charset="-128"/>
              </a:rPr>
              <a:t>：</a:t>
            </a:r>
            <a:r>
              <a:rPr lang="ja-JP" altLang="en-US" sz="2000">
                <a:latin typeface="ＭＳ Ｐゴシック" panose="020B0600070205080204" pitchFamily="50" charset="-128"/>
                <a:ea typeface="ＭＳ Ｐゴシック" panose="020B0600070205080204" pitchFamily="50" charset="-128"/>
              </a:rPr>
              <a:t>理系大学生</a:t>
            </a:r>
            <a:r>
              <a:rPr lang="en-US" altLang="ja-JP" sz="2000" dirty="0">
                <a:latin typeface="ＭＳ Ｐゴシック" panose="020B0600070205080204" pitchFamily="50" charset="-128"/>
                <a:ea typeface="ＭＳ Ｐゴシック" panose="020B0600070205080204" pitchFamily="50" charset="-128"/>
              </a:rPr>
              <a:t>11</a:t>
            </a:r>
            <a:r>
              <a:rPr lang="ja-JP" altLang="en-US" sz="2000">
                <a:latin typeface="ＭＳ Ｐゴシック" panose="020B0600070205080204" pitchFamily="50" charset="-128"/>
                <a:ea typeface="ＭＳ Ｐゴシック" panose="020B0600070205080204" pitchFamily="50" charset="-128"/>
              </a:rPr>
              <a:t>名</a:t>
            </a:r>
            <a:endParaRPr lang="en-US" altLang="ja-JP" sz="2000" dirty="0">
              <a:latin typeface="ＭＳ Ｐゴシック" panose="020B0600070205080204" pitchFamily="50" charset="-128"/>
              <a:ea typeface="ＭＳ Ｐゴシック" panose="020B0600070205080204" pitchFamily="50" charset="-128"/>
            </a:endParaRPr>
          </a:p>
        </p:txBody>
      </p:sp>
      <p:graphicFrame>
        <p:nvGraphicFramePr>
          <p:cNvPr id="9" name="表 8">
            <a:extLst>
              <a:ext uri="{FF2B5EF4-FFF2-40B4-BE49-F238E27FC236}">
                <a16:creationId xmlns:a16="http://schemas.microsoft.com/office/drawing/2014/main" xmlns="" id="{2590675D-4BBA-CF46-9464-86D9D2536373}"/>
              </a:ext>
            </a:extLst>
          </p:cNvPr>
          <p:cNvGraphicFramePr>
            <a:graphicFrameLocks noGrp="1"/>
          </p:cNvGraphicFramePr>
          <p:nvPr>
            <p:extLst>
              <p:ext uri="{D42A27DB-BD31-4B8C-83A1-F6EECF244321}">
                <p14:modId xmlns:p14="http://schemas.microsoft.com/office/powerpoint/2010/main" val="2241748651"/>
              </p:ext>
            </p:extLst>
          </p:nvPr>
        </p:nvGraphicFramePr>
        <p:xfrm>
          <a:off x="367411" y="2955676"/>
          <a:ext cx="8369207" cy="3228190"/>
        </p:xfrm>
        <a:graphic>
          <a:graphicData uri="http://schemas.openxmlformats.org/drawingml/2006/table">
            <a:tbl>
              <a:tblPr firstRow="1" bandRow="1">
                <a:tableStyleId>{00A15C55-8517-42AA-B614-E9B94910E393}</a:tableStyleId>
              </a:tblPr>
              <a:tblGrid>
                <a:gridCol w="1361347">
                  <a:extLst>
                    <a:ext uri="{9D8B030D-6E8A-4147-A177-3AD203B41FA5}">
                      <a16:colId xmlns:a16="http://schemas.microsoft.com/office/drawing/2014/main" xmlns="" val="2792774633"/>
                    </a:ext>
                  </a:extLst>
                </a:gridCol>
                <a:gridCol w="1751965">
                  <a:extLst>
                    <a:ext uri="{9D8B030D-6E8A-4147-A177-3AD203B41FA5}">
                      <a16:colId xmlns:a16="http://schemas.microsoft.com/office/drawing/2014/main" xmlns="" val="407272867"/>
                    </a:ext>
                  </a:extLst>
                </a:gridCol>
                <a:gridCol w="1751965">
                  <a:extLst>
                    <a:ext uri="{9D8B030D-6E8A-4147-A177-3AD203B41FA5}">
                      <a16:colId xmlns:a16="http://schemas.microsoft.com/office/drawing/2014/main" xmlns="" val="3296864663"/>
                    </a:ext>
                  </a:extLst>
                </a:gridCol>
                <a:gridCol w="1751965">
                  <a:extLst>
                    <a:ext uri="{9D8B030D-6E8A-4147-A177-3AD203B41FA5}">
                      <a16:colId xmlns:a16="http://schemas.microsoft.com/office/drawing/2014/main" xmlns="" val="2447434602"/>
                    </a:ext>
                  </a:extLst>
                </a:gridCol>
                <a:gridCol w="1751965">
                  <a:extLst>
                    <a:ext uri="{9D8B030D-6E8A-4147-A177-3AD203B41FA5}">
                      <a16:colId xmlns:a16="http://schemas.microsoft.com/office/drawing/2014/main" xmlns="" val="2854710157"/>
                    </a:ext>
                  </a:extLst>
                </a:gridCol>
              </a:tblGrid>
              <a:tr h="405070">
                <a:tc>
                  <a:txBody>
                    <a:bodyPr/>
                    <a:lstStyle/>
                    <a:p>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kumimoji="1" lang="ja-JP" altLang="en-US" sz="1800">
                          <a:solidFill>
                            <a:schemeClr val="tx1"/>
                          </a:solidFill>
                        </a:rPr>
                        <a:t>状況</a:t>
                      </a:r>
                      <a:r>
                        <a:rPr kumimoji="1" lang="en-US" altLang="ja-JP" sz="1800" dirty="0">
                          <a:solidFill>
                            <a:schemeClr val="tx1"/>
                          </a:solidFill>
                        </a:rPr>
                        <a:t>1(</a:t>
                      </a:r>
                      <a:r>
                        <a:rPr kumimoji="1" lang="ja-JP" altLang="en-US" sz="1800">
                          <a:solidFill>
                            <a:schemeClr val="tx1"/>
                          </a:solidFill>
                        </a:rPr>
                        <a:t>悪意</a:t>
                      </a:r>
                      <a:r>
                        <a:rPr kumimoji="1" lang="en-US" altLang="ja-JP" sz="1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ja-JP" altLang="en-US" sz="1800">
                          <a:solidFill>
                            <a:schemeClr val="tx1"/>
                          </a:solidFill>
                        </a:rPr>
                        <a:t>状況</a:t>
                      </a:r>
                      <a:r>
                        <a:rPr kumimoji="1" lang="en-US" altLang="ja-JP" sz="1800" dirty="0">
                          <a:solidFill>
                            <a:schemeClr val="tx1"/>
                          </a:solidFill>
                        </a:rPr>
                        <a:t>2(</a:t>
                      </a:r>
                      <a:r>
                        <a:rPr kumimoji="1" lang="ja-JP" altLang="en-US" sz="1800">
                          <a:solidFill>
                            <a:schemeClr val="tx1"/>
                          </a:solidFill>
                        </a:rPr>
                        <a:t>好意</a:t>
                      </a:r>
                      <a:r>
                        <a:rPr kumimoji="1" lang="en-US" altLang="ja-JP" sz="1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kumimoji="1" lang="ja-JP" altLang="en-US" sz="1800">
                          <a:solidFill>
                            <a:schemeClr val="tx1"/>
                          </a:solidFill>
                        </a:rPr>
                        <a:t>状況</a:t>
                      </a:r>
                      <a:r>
                        <a:rPr kumimoji="1" lang="en-US" altLang="ja-JP" sz="1800" dirty="0">
                          <a:solidFill>
                            <a:schemeClr val="tx1"/>
                          </a:solidFill>
                        </a:rPr>
                        <a:t>3(</a:t>
                      </a:r>
                      <a:r>
                        <a:rPr kumimoji="1" lang="ja-JP" altLang="en-US" sz="1800">
                          <a:solidFill>
                            <a:schemeClr val="tx1"/>
                          </a:solidFill>
                        </a:rPr>
                        <a:t>悪意</a:t>
                      </a:r>
                      <a:r>
                        <a:rPr kumimoji="1" lang="en-US" altLang="ja-JP" sz="1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kumimoji="1" lang="ja-JP" altLang="en-US" sz="1800">
                          <a:solidFill>
                            <a:schemeClr val="tx1"/>
                          </a:solidFill>
                        </a:rPr>
                        <a:t>状況</a:t>
                      </a:r>
                      <a:r>
                        <a:rPr kumimoji="1" lang="en-US" altLang="ja-JP" sz="1800" dirty="0">
                          <a:solidFill>
                            <a:schemeClr val="tx1"/>
                          </a:solidFill>
                        </a:rPr>
                        <a:t>4(</a:t>
                      </a:r>
                      <a:r>
                        <a:rPr kumimoji="1" lang="ja-JP" altLang="en-US" sz="1800">
                          <a:solidFill>
                            <a:schemeClr val="tx1"/>
                          </a:solidFill>
                        </a:rPr>
                        <a:t>好意</a:t>
                      </a:r>
                      <a:r>
                        <a:rPr kumimoji="1" lang="en-US" altLang="ja-JP" sz="1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902194783"/>
                  </a:ext>
                </a:extLst>
              </a:tr>
              <a:tr h="720000">
                <a:tc>
                  <a:txBody>
                    <a:bodyPr/>
                    <a:lstStyle/>
                    <a:p>
                      <a:r>
                        <a:rPr kumimoji="1" lang="ja-JP" altLang="en-US" sz="1800" dirty="0"/>
                        <a:t>メールの</a:t>
                      </a:r>
                      <a:endParaRPr kumimoji="1" lang="en-US" altLang="ja-JP" sz="1800" dirty="0"/>
                    </a:p>
                    <a:p>
                      <a:r>
                        <a:rPr kumimoji="1" lang="ja-JP" altLang="en-US" sz="1800"/>
                        <a:t>送信相手</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kumimoji="1" lang="ja-JP" altLang="en-US" sz="1800" dirty="0"/>
                        <a:t>同じ</a:t>
                      </a:r>
                      <a:r>
                        <a:rPr kumimoji="1" lang="ja-JP" altLang="en-US" sz="1800"/>
                        <a:t>サークルの同性の</a:t>
                      </a:r>
                      <a:r>
                        <a:rPr kumimoji="1" lang="ja-JP" altLang="en-US" sz="1800" dirty="0"/>
                        <a:t>先輩</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同じ学科</a:t>
                      </a:r>
                      <a:r>
                        <a:rPr kumimoji="1" lang="ja-JP" altLang="en-US" sz="1800"/>
                        <a:t>の　　異性の</a:t>
                      </a:r>
                      <a:r>
                        <a:rPr kumimoji="1" lang="ja-JP" altLang="en-US" sz="1800" dirty="0"/>
                        <a:t>先輩</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800" dirty="0"/>
                        <a:t>同じ</a:t>
                      </a:r>
                      <a:r>
                        <a:rPr kumimoji="1" lang="ja-JP" altLang="en-US" sz="1800"/>
                        <a:t>研究室の　同性</a:t>
                      </a:r>
                      <a:r>
                        <a:rPr kumimoji="1" lang="ja-JP" altLang="en-US" sz="1800" dirty="0"/>
                        <a:t>の後輩</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同じサークルの気になる異性</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296000173"/>
                  </a:ext>
                </a:extLst>
              </a:tr>
              <a:tr h="720000">
                <a:tc>
                  <a:txBody>
                    <a:bodyPr/>
                    <a:lstStyle/>
                    <a:p>
                      <a:r>
                        <a:rPr kumimoji="1" lang="ja-JP" altLang="en-US" sz="1800" dirty="0"/>
                        <a:t>送信相手に</a:t>
                      </a:r>
                      <a:endParaRPr kumimoji="1" lang="en-US" altLang="ja-JP" sz="1800" dirty="0"/>
                    </a:p>
                    <a:p>
                      <a:r>
                        <a:rPr kumimoji="1" lang="ja-JP" altLang="en-US" sz="1800" dirty="0"/>
                        <a:t>ついて</a:t>
                      </a:r>
                    </a:p>
                    <a:p>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kumimoji="1" lang="ja-JP" altLang="en-US" sz="1800" dirty="0"/>
                        <a:t>周囲の</a:t>
                      </a:r>
                      <a:r>
                        <a:rPr kumimoji="1" lang="ja-JP" altLang="en-US" sz="1800"/>
                        <a:t>人に対し配慮が足りない</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周囲の評価</a:t>
                      </a:r>
                      <a:r>
                        <a:rPr kumimoji="1" lang="ja-JP" altLang="en-US" sz="1800"/>
                        <a:t>が高く，貴方</a:t>
                      </a:r>
                      <a:r>
                        <a:rPr kumimoji="1" lang="ja-JP" altLang="en-US" sz="1800" dirty="0"/>
                        <a:t>の憧れ</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800" dirty="0"/>
                        <a:t>普段から態度や</a:t>
                      </a:r>
                      <a:r>
                        <a:rPr kumimoji="1" lang="ja-JP" altLang="en-US" sz="1800"/>
                        <a:t>言葉遣いに　　難</a:t>
                      </a:r>
                      <a:r>
                        <a:rPr kumimoji="1" lang="ja-JP" altLang="en-US" sz="1800" dirty="0"/>
                        <a:t>がある</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普段から</a:t>
                      </a:r>
                      <a:r>
                        <a:rPr kumimoji="1" lang="ja-JP" altLang="en-US" sz="1800"/>
                        <a:t>仲の　良い</a:t>
                      </a:r>
                      <a:r>
                        <a:rPr kumimoji="1" lang="ja-JP" altLang="en-US" sz="1800" dirty="0"/>
                        <a:t>友人</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589679260"/>
                  </a:ext>
                </a:extLst>
              </a:tr>
              <a:tr h="720000">
                <a:tc>
                  <a:txBody>
                    <a:bodyPr/>
                    <a:lstStyle/>
                    <a:p>
                      <a:r>
                        <a:rPr kumimoji="1" lang="ja-JP" altLang="en-US" sz="1800"/>
                        <a:t>送信したい　　メール</a:t>
                      </a:r>
                      <a:endParaRPr kumimoji="1" lang="ja-JP" altLang="en-US" sz="1800" dirty="0"/>
                    </a:p>
                    <a:p>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kumimoji="1" lang="ja-JP" altLang="en-US" sz="1800"/>
                        <a:t>先輩に自分勝手な主張はやめて</a:t>
                      </a:r>
                      <a:r>
                        <a:rPr kumimoji="1" lang="ja-JP" altLang="en-US" sz="1800" dirty="0"/>
                        <a:t>もらいたい</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先輩に感謝のお礼を</a:t>
                      </a:r>
                      <a:r>
                        <a:rPr kumimoji="1" lang="ja-JP" altLang="en-US" sz="1800"/>
                        <a:t>伝え，　　　もっと</a:t>
                      </a:r>
                      <a:r>
                        <a:rPr kumimoji="1" lang="ja-JP" altLang="en-US" sz="1800" dirty="0"/>
                        <a:t>仲良くなりたい</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800" dirty="0"/>
                        <a:t>報告会で</a:t>
                      </a:r>
                      <a:r>
                        <a:rPr kumimoji="1" lang="ja-JP" altLang="en-US" sz="1800"/>
                        <a:t>の　　態度</a:t>
                      </a:r>
                      <a:r>
                        <a:rPr kumimoji="1" lang="ja-JP" altLang="en-US" sz="1800" dirty="0"/>
                        <a:t>の謝罪と，最低限の礼儀を指導したい</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sz="1800" dirty="0"/>
                        <a:t>友人に</a:t>
                      </a:r>
                      <a:r>
                        <a:rPr kumimoji="1" lang="ja-JP" altLang="en-US" sz="1800"/>
                        <a:t>二人で　遊びに行く誘い</a:t>
                      </a:r>
                      <a:r>
                        <a:rPr kumimoji="1" lang="ja-JP" altLang="en-US" sz="1800" dirty="0"/>
                        <a:t>のメールをしたい</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125239747"/>
                  </a:ext>
                </a:extLst>
              </a:tr>
            </a:tbl>
          </a:graphicData>
        </a:graphic>
      </p:graphicFrame>
    </p:spTree>
    <p:extLst>
      <p:ext uri="{BB962C8B-B14F-4D97-AF65-F5344CB8AC3E}">
        <p14:creationId xmlns:p14="http://schemas.microsoft.com/office/powerpoint/2010/main" val="60687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3B60A29-4454-3140-B67E-802EB981FFCB}"/>
              </a:ext>
            </a:extLst>
          </p:cNvPr>
          <p:cNvSpPr>
            <a:spLocks noGrp="1"/>
          </p:cNvSpPr>
          <p:nvPr>
            <p:ph type="title"/>
          </p:nvPr>
        </p:nvSpPr>
        <p:spPr/>
        <p:txBody>
          <a:bodyPr/>
          <a:lstStyle/>
          <a:p>
            <a:r>
              <a:rPr kumimoji="1" lang="ja-JP" altLang="en-US"/>
              <a:t>文章推敲によって修正された文の数</a:t>
            </a:r>
          </a:p>
        </p:txBody>
      </p:sp>
      <p:sp>
        <p:nvSpPr>
          <p:cNvPr id="5" name="スライド番号プレースホルダー 4">
            <a:extLst>
              <a:ext uri="{FF2B5EF4-FFF2-40B4-BE49-F238E27FC236}">
                <a16:creationId xmlns:a16="http://schemas.microsoft.com/office/drawing/2014/main" xmlns="" id="{C259F8EC-7E6D-9149-B803-21CA2B9EF5BD}"/>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17</a:t>
            </a:fld>
            <a:endParaRPr lang="en-US" dirty="0"/>
          </a:p>
        </p:txBody>
      </p:sp>
      <p:sp>
        <p:nvSpPr>
          <p:cNvPr id="8" name="コンテンツ プレースホルダー 7">
            <a:extLst>
              <a:ext uri="{FF2B5EF4-FFF2-40B4-BE49-F238E27FC236}">
                <a16:creationId xmlns:a16="http://schemas.microsoft.com/office/drawing/2014/main" xmlns="" id="{DFCDA940-22F6-1445-A764-C173827098EF}"/>
              </a:ext>
            </a:extLst>
          </p:cNvPr>
          <p:cNvSpPr>
            <a:spLocks noGrp="1"/>
          </p:cNvSpPr>
          <p:nvPr>
            <p:ph idx="1"/>
          </p:nvPr>
        </p:nvSpPr>
        <p:spPr>
          <a:xfrm>
            <a:off x="407383" y="4864191"/>
            <a:ext cx="8329233" cy="365125"/>
          </a:xfrm>
        </p:spPr>
        <p:txBody>
          <a:bodyPr>
            <a:normAutofit fontScale="92500"/>
          </a:bodyPr>
          <a:lstStyle/>
          <a:p>
            <a:pPr marL="0" indent="0" algn="ctr">
              <a:buNone/>
            </a:pPr>
            <a:r>
              <a:rPr kumimoji="1" lang="ja-JP" altLang="en-US" sz="2000"/>
              <a:t>単語辞書による好意・悪意を表す単語を</a:t>
            </a:r>
            <a:r>
              <a:rPr lang="ja-JP" altLang="en-US" sz="2000"/>
              <a:t>用いない</a:t>
            </a:r>
            <a:r>
              <a:rPr kumimoji="1" lang="ja-JP" altLang="en-US" sz="2000"/>
              <a:t>文単位での修正が多かった</a:t>
            </a:r>
            <a:endParaRPr kumimoji="1" lang="en-US" altLang="ja-JP" sz="2000" dirty="0"/>
          </a:p>
        </p:txBody>
      </p:sp>
      <p:sp>
        <p:nvSpPr>
          <p:cNvPr id="16" name="コンテンツ プレースホルダー 7">
            <a:extLst>
              <a:ext uri="{FF2B5EF4-FFF2-40B4-BE49-F238E27FC236}">
                <a16:creationId xmlns:a16="http://schemas.microsoft.com/office/drawing/2014/main" xmlns="" id="{36B1F163-7E32-2C47-B9C7-EC5170032AE5}"/>
              </a:ext>
            </a:extLst>
          </p:cNvPr>
          <p:cNvSpPr txBox="1">
            <a:spLocks/>
          </p:cNvSpPr>
          <p:nvPr/>
        </p:nvSpPr>
        <p:spPr>
          <a:xfrm>
            <a:off x="0" y="5488095"/>
            <a:ext cx="8329233" cy="72044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80000"/>
              </a:lnSpc>
              <a:buFont typeface="Arial" panose="020B0604020202020204" pitchFamily="34" charset="0"/>
              <a:buNone/>
            </a:pPr>
            <a:r>
              <a:rPr lang="ja-JP" altLang="en-US" sz="2000">
                <a:solidFill>
                  <a:srgbClr val="FF0000"/>
                </a:solidFill>
              </a:rPr>
              <a:t>深層学習の結果による文単位での好意・悪意表す文のハイライトが</a:t>
            </a:r>
            <a:r>
              <a:rPr lang="en-US" altLang="ja-JP" sz="2000" dirty="0">
                <a:solidFill>
                  <a:srgbClr val="FF0000"/>
                </a:solidFill>
              </a:rPr>
              <a:t/>
            </a:r>
            <a:br>
              <a:rPr lang="en-US" altLang="ja-JP" sz="2000" dirty="0">
                <a:solidFill>
                  <a:srgbClr val="FF0000"/>
                </a:solidFill>
              </a:rPr>
            </a:br>
            <a:r>
              <a:rPr lang="ja-JP" altLang="en-US" sz="2000">
                <a:solidFill>
                  <a:srgbClr val="FF0000"/>
                </a:solidFill>
              </a:rPr>
              <a:t>文章推敲に活用された</a:t>
            </a:r>
            <a:endParaRPr lang="en-US" altLang="ja-JP" sz="2000" dirty="0">
              <a:solidFill>
                <a:srgbClr val="FF0000"/>
              </a:solidFill>
            </a:endParaRPr>
          </a:p>
        </p:txBody>
      </p:sp>
      <p:sp>
        <p:nvSpPr>
          <p:cNvPr id="3" name="下矢印 2">
            <a:extLst>
              <a:ext uri="{FF2B5EF4-FFF2-40B4-BE49-F238E27FC236}">
                <a16:creationId xmlns:a16="http://schemas.microsoft.com/office/drawing/2014/main" xmlns="" id="{FB4FB1FB-C16C-014C-9AEA-48F44532D3CC}"/>
              </a:ext>
            </a:extLst>
          </p:cNvPr>
          <p:cNvSpPr/>
          <p:nvPr/>
        </p:nvSpPr>
        <p:spPr>
          <a:xfrm>
            <a:off x="4228010" y="5210763"/>
            <a:ext cx="687977" cy="28907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グラフ 11">
            <a:extLst>
              <a:ext uri="{FF2B5EF4-FFF2-40B4-BE49-F238E27FC236}">
                <a16:creationId xmlns:a16="http://schemas.microsoft.com/office/drawing/2014/main" xmlns="" id="{3E9DC66A-7C8B-5546-B2FD-7AC643C269F3}"/>
              </a:ext>
            </a:extLst>
          </p:cNvPr>
          <p:cNvGraphicFramePr>
            <a:graphicFrameLocks/>
          </p:cNvGraphicFramePr>
          <p:nvPr>
            <p:extLst>
              <p:ext uri="{D42A27DB-BD31-4B8C-83A1-F6EECF244321}">
                <p14:modId xmlns:p14="http://schemas.microsoft.com/office/powerpoint/2010/main" val="2160359737"/>
              </p:ext>
            </p:extLst>
          </p:nvPr>
        </p:nvGraphicFramePr>
        <p:xfrm>
          <a:off x="407383" y="1027522"/>
          <a:ext cx="8329234" cy="35847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082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8C471E8-F4C4-AD44-A73D-6741D2A337F8}"/>
              </a:ext>
            </a:extLst>
          </p:cNvPr>
          <p:cNvSpPr>
            <a:spLocks noGrp="1"/>
          </p:cNvSpPr>
          <p:nvPr>
            <p:ph type="title"/>
          </p:nvPr>
        </p:nvSpPr>
        <p:spPr/>
        <p:txBody>
          <a:bodyPr/>
          <a:lstStyle/>
          <a:p>
            <a:r>
              <a:rPr lang="ja-JP" altLang="en-US"/>
              <a:t>文単位での文章修正の具体例</a:t>
            </a:r>
            <a:endParaRPr kumimoji="1" lang="ja-JP" altLang="en-US"/>
          </a:p>
        </p:txBody>
      </p:sp>
      <p:sp>
        <p:nvSpPr>
          <p:cNvPr id="5" name="スライド番号プレースホルダー 4">
            <a:extLst>
              <a:ext uri="{FF2B5EF4-FFF2-40B4-BE49-F238E27FC236}">
                <a16:creationId xmlns:a16="http://schemas.microsoft.com/office/drawing/2014/main" xmlns="" id="{0DF63F02-42CD-9C45-AC15-28B42D48BB01}"/>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18</a:t>
            </a:fld>
            <a:endParaRPr lang="en-US" dirty="0"/>
          </a:p>
        </p:txBody>
      </p:sp>
      <p:graphicFrame>
        <p:nvGraphicFramePr>
          <p:cNvPr id="7" name="コンテンツ プレースホルダー 4">
            <a:extLst>
              <a:ext uri="{FF2B5EF4-FFF2-40B4-BE49-F238E27FC236}">
                <a16:creationId xmlns:a16="http://schemas.microsoft.com/office/drawing/2014/main" xmlns="" id="{08C5E526-93DD-5D4A-A3C8-F1C16F83E95B}"/>
              </a:ext>
            </a:extLst>
          </p:cNvPr>
          <p:cNvGraphicFramePr>
            <a:graphicFrameLocks/>
          </p:cNvGraphicFramePr>
          <p:nvPr>
            <p:extLst>
              <p:ext uri="{D42A27DB-BD31-4B8C-83A1-F6EECF244321}">
                <p14:modId xmlns:p14="http://schemas.microsoft.com/office/powerpoint/2010/main" val="1041451692"/>
              </p:ext>
            </p:extLst>
          </p:nvPr>
        </p:nvGraphicFramePr>
        <p:xfrm>
          <a:off x="407383" y="1212148"/>
          <a:ext cx="8329232" cy="3348815"/>
        </p:xfrm>
        <a:graphic>
          <a:graphicData uri="http://schemas.openxmlformats.org/drawingml/2006/table">
            <a:tbl>
              <a:tblPr/>
              <a:tblGrid>
                <a:gridCol w="4164616">
                  <a:extLst>
                    <a:ext uri="{9D8B030D-6E8A-4147-A177-3AD203B41FA5}">
                      <a16:colId xmlns:a16="http://schemas.microsoft.com/office/drawing/2014/main" xmlns="" val="2059915378"/>
                    </a:ext>
                  </a:extLst>
                </a:gridCol>
                <a:gridCol w="4164616">
                  <a:extLst>
                    <a:ext uri="{9D8B030D-6E8A-4147-A177-3AD203B41FA5}">
                      <a16:colId xmlns:a16="http://schemas.microsoft.com/office/drawing/2014/main" xmlns="" val="56301033"/>
                    </a:ext>
                  </a:extLst>
                </a:gridCol>
              </a:tblGrid>
              <a:tr h="504000">
                <a:tc>
                  <a:txBody>
                    <a:bodyPr/>
                    <a:lstStyle/>
                    <a:p>
                      <a:pPr algn="ctr" fontAlgn="ct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推敲</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1</a:t>
                      </a: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回目</a:t>
                      </a:r>
                    </a:p>
                  </a:txBody>
                  <a:tcPr marL="7801" marR="7801" marT="78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推敲</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2</a:t>
                      </a: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回目</a:t>
                      </a:r>
                    </a:p>
                  </a:txBody>
                  <a:tcPr marL="7801" marR="7801" marT="780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360073037"/>
                  </a:ext>
                </a:extLst>
              </a:tr>
              <a:tr h="350747">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〇〇さん</a:t>
                      </a:r>
                      <a:r>
                        <a:rPr lang="ja-JP" altLang="en-US" sz="1600" b="0" i="0" u="none" strike="noStrike">
                          <a:solidFill>
                            <a:srgbClr val="000000"/>
                          </a:solidFill>
                          <a:effectLst/>
                          <a:highlight>
                            <a:srgbClr val="FFFF00"/>
                          </a:highlight>
                          <a:latin typeface="ＭＳ Ｐゴシック (本文)"/>
                          <a:ea typeface="ＭＳ Ｐゴシック" panose="020B0600070205080204" pitchFamily="34" charset="-128"/>
                        </a:rPr>
                        <a:t>お疲れさま</a:t>
                      </a:r>
                      <a:r>
                        <a:rPr lang="ja-JP" altLang="en-US" sz="1600" b="0" i="0" u="none" strike="noStrike">
                          <a:solidFill>
                            <a:srgbClr val="000000"/>
                          </a:solidFill>
                          <a:effectLst/>
                          <a:latin typeface="ＭＳ Ｐゴシック (本文)"/>
                          <a:ea typeface="ＭＳ Ｐゴシック" panose="020B0600070205080204" pitchFamily="34" charset="-128"/>
                        </a:rPr>
                        <a:t>。</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〇〇さん</a:t>
                      </a:r>
                      <a:r>
                        <a:rPr lang="ja-JP" altLang="en-US" sz="1600" b="0" i="0" u="none" strike="noStrike">
                          <a:solidFill>
                            <a:srgbClr val="000000"/>
                          </a:solidFill>
                          <a:effectLst/>
                          <a:highlight>
                            <a:srgbClr val="FFFF00"/>
                          </a:highlight>
                          <a:latin typeface="ＭＳ Ｐゴシック (本文)"/>
                          <a:ea typeface="ＭＳ Ｐゴシック" panose="020B0600070205080204" pitchFamily="34" charset="-128"/>
                        </a:rPr>
                        <a:t>お疲れさま</a:t>
                      </a:r>
                      <a:r>
                        <a:rPr lang="ja-JP" altLang="en-US" sz="1600" b="0" i="0" u="none" strike="noStrike">
                          <a:solidFill>
                            <a:srgbClr val="000000"/>
                          </a:solidFill>
                          <a:effectLst/>
                          <a:latin typeface="ＭＳ Ｐゴシック (本文)"/>
                          <a:ea typeface="ＭＳ Ｐゴシック" panose="020B0600070205080204" pitchFamily="34" charset="-128"/>
                        </a:rPr>
                        <a:t>。</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647503244"/>
                  </a:ext>
                </a:extLst>
              </a:tr>
              <a:tr h="350747">
                <a:tc>
                  <a:txBody>
                    <a:bodyPr/>
                    <a:lstStyle/>
                    <a:p>
                      <a:pPr algn="l" fontAlgn="ctr"/>
                      <a:r>
                        <a:rPr lang="en-US" altLang="ja-JP" sz="1600" b="0" i="0" u="none" strike="noStrike" dirty="0">
                          <a:solidFill>
                            <a:srgbClr val="000000"/>
                          </a:solidFill>
                          <a:effectLst/>
                          <a:latin typeface="ＭＳ Ｐゴシック (本文)"/>
                          <a:ea typeface="ＭＳ Ｐゴシック" panose="020B0600070205080204" pitchFamily="34" charset="-128"/>
                        </a:rPr>
                        <a:t>(</a:t>
                      </a:r>
                      <a:r>
                        <a:rPr lang="ja-JP" altLang="en-US" sz="1600" b="0" i="0" u="none" strike="noStrike">
                          <a:solidFill>
                            <a:srgbClr val="000000"/>
                          </a:solidFill>
                          <a:effectLst/>
                          <a:latin typeface="ＭＳ Ｐゴシック (本文)"/>
                          <a:ea typeface="ＭＳ Ｐゴシック" panose="020B0600070205080204" pitchFamily="34" charset="-128"/>
                        </a:rPr>
                        <a:t>中略</a:t>
                      </a:r>
                      <a:r>
                        <a:rPr lang="en-US" altLang="ja-JP" sz="1600" b="0" i="0" u="none" strike="noStrike" dirty="0">
                          <a:solidFill>
                            <a:srgbClr val="000000"/>
                          </a:solidFill>
                          <a:effectLst/>
                          <a:latin typeface="ＭＳ Ｐゴシック (本文)"/>
                          <a:ea typeface="ＭＳ Ｐゴシック" panose="020B0600070205080204" pitchFamily="34" charset="-128"/>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ja-JP" sz="1600" b="0" i="0" u="none" strike="noStrike" dirty="0">
                          <a:solidFill>
                            <a:srgbClr val="000000"/>
                          </a:solidFill>
                          <a:effectLst/>
                          <a:latin typeface="ＭＳ Ｐゴシック (本文)"/>
                          <a:ea typeface="+mn-ea"/>
                        </a:rPr>
                        <a:t>(</a:t>
                      </a:r>
                      <a:r>
                        <a:rPr lang="ja-JP" altLang="en-US" sz="1600" b="0" i="0" u="none" strike="noStrike">
                          <a:solidFill>
                            <a:srgbClr val="000000"/>
                          </a:solidFill>
                          <a:effectLst/>
                          <a:latin typeface="ＭＳ Ｐゴシック (本文)"/>
                          <a:ea typeface="+mn-ea"/>
                        </a:rPr>
                        <a:t>中略</a:t>
                      </a:r>
                      <a:r>
                        <a:rPr lang="en-US" altLang="ja-JP" sz="1600" b="0" i="0" u="none" strike="noStrike" dirty="0">
                          <a:solidFill>
                            <a:srgbClr val="000000"/>
                          </a:solidFill>
                          <a:effectLst/>
                          <a:latin typeface="ＭＳ Ｐゴシック (本文)"/>
                          <a:ea typeface="+mn-ea"/>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738292863"/>
                  </a:ext>
                </a:extLst>
              </a:tr>
              <a:tr h="504000">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だから、研究で△△していくと</a:t>
                      </a:r>
                      <a:r>
                        <a:rPr lang="ja-JP" altLang="en-US" sz="1600" b="0" i="0" u="none" strike="noStrike">
                          <a:solidFill>
                            <a:srgbClr val="000000"/>
                          </a:solidFill>
                          <a:effectLst/>
                          <a:highlight>
                            <a:srgbClr val="FFFF00"/>
                          </a:highlight>
                          <a:latin typeface="ＭＳ Ｐゴシック (本文)"/>
                          <a:ea typeface="ＭＳ Ｐゴシック" panose="020B0600070205080204" pitchFamily="34" charset="-128"/>
                        </a:rPr>
                        <a:t>良い</a:t>
                      </a:r>
                      <a:r>
                        <a:rPr lang="ja-JP" altLang="en-US" sz="1600" b="0" i="0" u="none" strike="noStrike">
                          <a:solidFill>
                            <a:srgbClr val="000000"/>
                          </a:solidFill>
                          <a:effectLst/>
                          <a:latin typeface="ＭＳ Ｐゴシック (本文)"/>
                          <a:ea typeface="ＭＳ Ｐゴシック" panose="020B0600070205080204" pitchFamily="34" charset="-128"/>
                        </a:rPr>
                        <a:t>結果に　　　　なると思うので是非考えてみてください。</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だから、研究で△△していくと</a:t>
                      </a:r>
                      <a:r>
                        <a:rPr lang="ja-JP" altLang="en-US" sz="1600" b="0" i="0" u="none" strike="noStrike">
                          <a:solidFill>
                            <a:srgbClr val="FF0000"/>
                          </a:solidFill>
                          <a:effectLst/>
                          <a:latin typeface="ＭＳ Ｐゴシック (本文)"/>
                          <a:ea typeface="ＭＳ Ｐゴシック" panose="020B0600070205080204" pitchFamily="34" charset="-128"/>
                        </a:rPr>
                        <a:t>もっと</a:t>
                      </a:r>
                      <a:r>
                        <a:rPr lang="ja-JP" altLang="en-US" sz="1600" b="0" i="0" u="none" strike="noStrike">
                          <a:solidFill>
                            <a:srgbClr val="000000"/>
                          </a:solidFill>
                          <a:effectLst/>
                          <a:highlight>
                            <a:srgbClr val="FFFF00"/>
                          </a:highlight>
                          <a:latin typeface="ＭＳ Ｐゴシック (本文)"/>
                          <a:ea typeface="ＭＳ Ｐゴシック" panose="020B0600070205080204" pitchFamily="34" charset="-128"/>
                        </a:rPr>
                        <a:t>良い</a:t>
                      </a:r>
                      <a:r>
                        <a:rPr lang="ja-JP" altLang="en-US" sz="1600" b="0" i="0" u="none" strike="noStrike">
                          <a:solidFill>
                            <a:srgbClr val="000000"/>
                          </a:solidFill>
                          <a:effectLst/>
                          <a:latin typeface="ＭＳ Ｐゴシック (本文)"/>
                          <a:ea typeface="ＭＳ Ｐゴシック" panose="020B0600070205080204" pitchFamily="34" charset="-128"/>
                        </a:rPr>
                        <a:t>結果になると思うので是非考えてみてください。</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209448279"/>
                  </a:ext>
                </a:extLst>
              </a:tr>
              <a:tr h="664573">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あと、〇〇さんはそんなつもりじゃないのかもしれないけど、</a:t>
                      </a:r>
                      <a:r>
                        <a:rPr lang="ja-JP" altLang="en-US" sz="1600" b="0" i="0" u="none" strike="noStrike">
                          <a:solidFill>
                            <a:srgbClr val="FF0000"/>
                          </a:solidFill>
                          <a:effectLst/>
                          <a:latin typeface="ＭＳ Ｐゴシック (本文)"/>
                          <a:ea typeface="ＭＳ Ｐゴシック" panose="020B0600070205080204" pitchFamily="34" charset="-128"/>
                        </a:rPr>
                        <a:t>報告会での態度が悪いと感じました。</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r>
                        <a:rPr lang="ja-JP" altLang="en-US" sz="1600" b="0" i="0" u="none" strike="noStrike">
                          <a:solidFill>
                            <a:srgbClr val="000000"/>
                          </a:solidFill>
                          <a:effectLst/>
                          <a:latin typeface="ＭＳ Ｐゴシック (本文)"/>
                          <a:ea typeface="ＭＳ Ｐゴシック" panose="020B0600070205080204" pitchFamily="34" charset="-128"/>
                        </a:rPr>
                        <a:t>あと、〇〇さんはそんなつもりじゃないのかもしれないけど、</a:t>
                      </a:r>
                      <a:r>
                        <a:rPr lang="ja-JP" altLang="en-US" sz="1600" b="0" i="0" u="none" strike="noStrike">
                          <a:solidFill>
                            <a:srgbClr val="FF0000"/>
                          </a:solidFill>
                          <a:effectLst/>
                          <a:latin typeface="ＭＳ Ｐゴシック (本文)"/>
                          <a:ea typeface="ＭＳ Ｐゴシック" panose="020B0600070205080204" pitchFamily="34" charset="-128"/>
                        </a:rPr>
                        <a:t>態度をもう少し良くしてもらえるともっと仲良くなれると思います．</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561420344"/>
                  </a:ext>
                </a:extLst>
              </a:tr>
              <a:tr h="504000">
                <a:tc>
                  <a:txBody>
                    <a:bodyPr/>
                    <a:lstStyle/>
                    <a:p>
                      <a:pPr algn="l" fontAlgn="ctr"/>
                      <a:r>
                        <a:rPr lang="ja-JP" altLang="en-US" sz="1600" b="0" i="0" u="none" strike="noStrike">
                          <a:solidFill>
                            <a:srgbClr val="FF0000"/>
                          </a:solidFill>
                          <a:effectLst/>
                          <a:latin typeface="ＭＳ Ｐゴシック (本文)"/>
                          <a:ea typeface="ＭＳ Ｐゴシック" panose="020B0600070205080204" pitchFamily="34" charset="-128"/>
                        </a:rPr>
                        <a:t>普段の態度をもう少し見直してなおしてほしいなと思っています。</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ctr"/>
                      <a:r>
                        <a:rPr lang="ja-JP" altLang="en-US" sz="1600" b="0" i="0" u="none" strike="noStrike">
                          <a:solidFill>
                            <a:srgbClr val="FF0000"/>
                          </a:solidFill>
                          <a:effectLst/>
                          <a:latin typeface="ＭＳ Ｐゴシック (本文)"/>
                          <a:ea typeface="ＭＳ Ｐゴシック" panose="020B0600070205080204" pitchFamily="34" charset="-128"/>
                        </a:rPr>
                        <a:t>削除</a:t>
                      </a: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830299663"/>
                  </a:ext>
                </a:extLst>
              </a:tr>
              <a:tr h="396000">
                <a:tc>
                  <a:txBody>
                    <a:bodyPr/>
                    <a:lstStyle/>
                    <a:p>
                      <a:pPr algn="l" fontAlgn="ctr"/>
                      <a:r>
                        <a:rPr lang="en-US" altLang="ja-JP" sz="1600" b="0" i="0" u="none" strike="noStrike" dirty="0">
                          <a:solidFill>
                            <a:srgbClr val="000000"/>
                          </a:solidFill>
                          <a:effectLst/>
                          <a:latin typeface="ＭＳ Ｐゴシック (本文)"/>
                          <a:ea typeface="ＭＳ Ｐゴシック" panose="020B0600070205080204" pitchFamily="34" charset="-128"/>
                        </a:rPr>
                        <a:t>(</a:t>
                      </a:r>
                      <a:r>
                        <a:rPr lang="ja-JP" altLang="en-US" sz="1600" b="0" i="0" u="none" strike="noStrike">
                          <a:solidFill>
                            <a:srgbClr val="000000"/>
                          </a:solidFill>
                          <a:effectLst/>
                          <a:latin typeface="ＭＳ Ｐゴシック (本文)"/>
                          <a:ea typeface="ＭＳ Ｐゴシック" panose="020B0600070205080204" pitchFamily="34" charset="-128"/>
                        </a:rPr>
                        <a:t>後略</a:t>
                      </a:r>
                      <a:r>
                        <a:rPr lang="en-US" altLang="ja-JP" sz="1600" b="0" i="0" u="none" strike="noStrike" dirty="0">
                          <a:solidFill>
                            <a:srgbClr val="000000"/>
                          </a:solidFill>
                          <a:effectLst/>
                          <a:latin typeface="ＭＳ Ｐゴシック (本文)"/>
                          <a:ea typeface="ＭＳ Ｐゴシック" panose="020B0600070205080204" pitchFamily="34" charset="-128"/>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en-US" altLang="ja-JP" sz="1600" b="0" i="0" u="none" strike="noStrike" dirty="0">
                          <a:solidFill>
                            <a:srgbClr val="000000"/>
                          </a:solidFill>
                          <a:effectLst/>
                          <a:latin typeface="ＭＳ Ｐゴシック (本文)"/>
                          <a:ea typeface="+mn-ea"/>
                        </a:rPr>
                        <a:t>(</a:t>
                      </a:r>
                      <a:r>
                        <a:rPr lang="ja-JP" altLang="en-US" sz="1600" b="0" i="0" u="none" strike="noStrike">
                          <a:solidFill>
                            <a:srgbClr val="000000"/>
                          </a:solidFill>
                          <a:effectLst/>
                          <a:latin typeface="ＭＳ Ｐゴシック (本文)"/>
                          <a:ea typeface="+mn-ea"/>
                        </a:rPr>
                        <a:t>後略</a:t>
                      </a:r>
                      <a:r>
                        <a:rPr lang="en-US" altLang="ja-JP" sz="1600" b="0" i="0" u="none" strike="noStrike" dirty="0">
                          <a:solidFill>
                            <a:srgbClr val="000000"/>
                          </a:solidFill>
                          <a:effectLst/>
                          <a:latin typeface="ＭＳ Ｐゴシック (本文)"/>
                          <a:ea typeface="+mn-ea"/>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7801" marR="7801" marT="78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096312508"/>
                  </a:ext>
                </a:extLst>
              </a:tr>
            </a:tbl>
          </a:graphicData>
        </a:graphic>
      </p:graphicFrame>
      <p:sp>
        <p:nvSpPr>
          <p:cNvPr id="9" name="正方形/長方形 8">
            <a:extLst>
              <a:ext uri="{FF2B5EF4-FFF2-40B4-BE49-F238E27FC236}">
                <a16:creationId xmlns:a16="http://schemas.microsoft.com/office/drawing/2014/main" xmlns="" id="{8918A5E7-790C-D14D-BA59-D97A3689FADB}"/>
              </a:ext>
            </a:extLst>
          </p:cNvPr>
          <p:cNvSpPr/>
          <p:nvPr/>
        </p:nvSpPr>
        <p:spPr>
          <a:xfrm>
            <a:off x="191680" y="895959"/>
            <a:ext cx="3913251" cy="369332"/>
          </a:xfrm>
          <a:prstGeom prst="rect">
            <a:avLst/>
          </a:prstGeom>
        </p:spPr>
        <p:txBody>
          <a:bodyPr wrap="none">
            <a:spAutoFit/>
          </a:bodyPr>
          <a:lstStyle/>
          <a:p>
            <a:r>
              <a:rPr lang="ja-JP" altLang="en-US" b="1">
                <a:solidFill>
                  <a:srgbClr val="000000"/>
                </a:solidFill>
                <a:latin typeface="ＭＳ Ｐゴシック" panose="020B0600070205080204" pitchFamily="34" charset="-128"/>
              </a:rPr>
              <a:t>状況</a:t>
            </a:r>
            <a:r>
              <a:rPr lang="en-US" altLang="ja-JP" b="1" dirty="0">
                <a:solidFill>
                  <a:srgbClr val="000000"/>
                </a:solidFill>
                <a:latin typeface="ＭＳ Ｐゴシック" panose="020B0600070205080204" pitchFamily="34" charset="-128"/>
              </a:rPr>
              <a:t>3(</a:t>
            </a:r>
            <a:r>
              <a:rPr lang="ja-JP" altLang="en-US" b="1">
                <a:solidFill>
                  <a:srgbClr val="000000"/>
                </a:solidFill>
                <a:latin typeface="ＭＳ Ｐゴシック" panose="020B0600070205080204" pitchFamily="34" charset="-128"/>
              </a:rPr>
              <a:t>悪意</a:t>
            </a:r>
            <a:r>
              <a:rPr lang="en-US" altLang="ja-JP" b="1" dirty="0">
                <a:solidFill>
                  <a:srgbClr val="000000"/>
                </a:solidFill>
                <a:latin typeface="ＭＳ Ｐゴシック" panose="020B0600070205080204" pitchFamily="34" charset="-128"/>
              </a:rPr>
              <a:t>)</a:t>
            </a:r>
            <a:r>
              <a:rPr lang="ja-JP" altLang="en-US" b="1">
                <a:solidFill>
                  <a:srgbClr val="000000"/>
                </a:solidFill>
                <a:latin typeface="ＭＳ Ｐゴシック" panose="020B0600070205080204" pitchFamily="34" charset="-128"/>
              </a:rPr>
              <a:t>における被験者</a:t>
            </a:r>
            <a:r>
              <a:rPr lang="en-US" altLang="ja-JP" b="1" dirty="0">
                <a:solidFill>
                  <a:srgbClr val="000000"/>
                </a:solidFill>
                <a:latin typeface="ＭＳ Ｐゴシック" panose="020B0600070205080204" pitchFamily="34" charset="-128"/>
              </a:rPr>
              <a:t>B</a:t>
            </a:r>
            <a:r>
              <a:rPr lang="ja-JP" altLang="en-US" b="1">
                <a:solidFill>
                  <a:srgbClr val="000000"/>
                </a:solidFill>
                <a:latin typeface="ＭＳ Ｐゴシック" panose="020B0600070205080204" pitchFamily="34" charset="-128"/>
              </a:rPr>
              <a:t>のメール</a:t>
            </a:r>
            <a:endParaRPr lang="ja-JP" altLang="en-US"/>
          </a:p>
        </p:txBody>
      </p:sp>
      <p:sp>
        <p:nvSpPr>
          <p:cNvPr id="17" name="コンテンツ プレースホルダー 2">
            <a:extLst>
              <a:ext uri="{FF2B5EF4-FFF2-40B4-BE49-F238E27FC236}">
                <a16:creationId xmlns:a16="http://schemas.microsoft.com/office/drawing/2014/main" xmlns="" id="{39E79708-471A-6749-905C-24C90F284F91}"/>
              </a:ext>
            </a:extLst>
          </p:cNvPr>
          <p:cNvSpPr>
            <a:spLocks noGrp="1"/>
          </p:cNvSpPr>
          <p:nvPr>
            <p:ph idx="1"/>
          </p:nvPr>
        </p:nvSpPr>
        <p:spPr>
          <a:xfrm>
            <a:off x="407384" y="5117154"/>
            <a:ext cx="8329232" cy="1347870"/>
          </a:xfrm>
          <a:ln>
            <a:noFill/>
          </a:ln>
        </p:spPr>
        <p:txBody>
          <a:bodyPr>
            <a:normAutofit/>
          </a:bodyPr>
          <a:lstStyle/>
          <a:p>
            <a:pPr marL="0" indent="0">
              <a:buNone/>
            </a:pPr>
            <a:r>
              <a:rPr lang="ja-JP" altLang="en-US" sz="2400"/>
              <a:t>単語辞書で抽出されていないが好意・悪意である文が　　　　　深層学習の結果によりハイライトされている</a:t>
            </a:r>
            <a:endParaRPr lang="en-US" altLang="ja-JP" sz="2400" dirty="0">
              <a:solidFill>
                <a:srgbClr val="FF0000"/>
              </a:solidFill>
            </a:endParaRPr>
          </a:p>
        </p:txBody>
      </p:sp>
      <p:grpSp>
        <p:nvGrpSpPr>
          <p:cNvPr id="6" name="グループ化 5">
            <a:extLst>
              <a:ext uri="{FF2B5EF4-FFF2-40B4-BE49-F238E27FC236}">
                <a16:creationId xmlns:a16="http://schemas.microsoft.com/office/drawing/2014/main" xmlns="" id="{CFF31466-251D-6143-942E-B84CA0B4B17A}"/>
              </a:ext>
            </a:extLst>
          </p:cNvPr>
          <p:cNvGrpSpPr/>
          <p:nvPr/>
        </p:nvGrpSpPr>
        <p:grpSpPr>
          <a:xfrm>
            <a:off x="203691" y="4572368"/>
            <a:ext cx="9031285" cy="350287"/>
            <a:chOff x="1724699" y="4570390"/>
            <a:chExt cx="9031285" cy="350287"/>
          </a:xfrm>
        </p:grpSpPr>
        <p:grpSp>
          <p:nvGrpSpPr>
            <p:cNvPr id="10" name="グループ化 9">
              <a:extLst>
                <a:ext uri="{FF2B5EF4-FFF2-40B4-BE49-F238E27FC236}">
                  <a16:creationId xmlns:a16="http://schemas.microsoft.com/office/drawing/2014/main" xmlns="" id="{DF25BD0B-FF9B-CE49-ADB4-5EC5A332FFFF}"/>
                </a:ext>
              </a:extLst>
            </p:cNvPr>
            <p:cNvGrpSpPr/>
            <p:nvPr/>
          </p:nvGrpSpPr>
          <p:grpSpPr>
            <a:xfrm>
              <a:off x="1724699" y="4570390"/>
              <a:ext cx="5345402" cy="350287"/>
              <a:chOff x="407383" y="4667418"/>
              <a:chExt cx="5345402" cy="350287"/>
            </a:xfrm>
          </p:grpSpPr>
          <p:grpSp>
            <p:nvGrpSpPr>
              <p:cNvPr id="11" name="グループ化 10">
                <a:extLst>
                  <a:ext uri="{FF2B5EF4-FFF2-40B4-BE49-F238E27FC236}">
                    <a16:creationId xmlns:a16="http://schemas.microsoft.com/office/drawing/2014/main" xmlns="" id="{28109238-DA8A-0D4A-B506-59CB2F013368}"/>
                  </a:ext>
                </a:extLst>
              </p:cNvPr>
              <p:cNvGrpSpPr/>
              <p:nvPr/>
            </p:nvGrpSpPr>
            <p:grpSpPr>
              <a:xfrm>
                <a:off x="407383" y="4667418"/>
                <a:ext cx="2672701" cy="338554"/>
                <a:chOff x="407383" y="4667418"/>
                <a:chExt cx="2672701" cy="338554"/>
              </a:xfrm>
            </p:grpSpPr>
            <p:sp>
              <p:nvSpPr>
                <p:cNvPr id="15" name="正方形/長方形 14">
                  <a:extLst>
                    <a:ext uri="{FF2B5EF4-FFF2-40B4-BE49-F238E27FC236}">
                      <a16:creationId xmlns:a16="http://schemas.microsoft.com/office/drawing/2014/main" xmlns="" id="{E33BCC06-AFD4-9541-A4FF-2727B3219A1A}"/>
                    </a:ext>
                  </a:extLst>
                </p:cNvPr>
                <p:cNvSpPr/>
                <p:nvPr/>
              </p:nvSpPr>
              <p:spPr>
                <a:xfrm>
                  <a:off x="407383" y="4716379"/>
                  <a:ext cx="1219286" cy="24063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xmlns="" id="{D23075A9-458F-C648-A101-FDC59D308B55}"/>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：悪意を</a:t>
                  </a:r>
                  <a:r>
                    <a:rPr lang="ja-JP" altLang="en-US" sz="1600"/>
                    <a:t>表す</a:t>
                  </a:r>
                  <a:r>
                    <a:rPr kumimoji="1" lang="ja-JP" altLang="en-US" sz="1600"/>
                    <a:t>文</a:t>
                  </a:r>
                  <a:endParaRPr kumimoji="1" lang="ja-JP" altLang="en-US"/>
                </a:p>
              </p:txBody>
            </p:sp>
          </p:grpSp>
          <p:grpSp>
            <p:nvGrpSpPr>
              <p:cNvPr id="12" name="グループ化 11">
                <a:extLst>
                  <a:ext uri="{FF2B5EF4-FFF2-40B4-BE49-F238E27FC236}">
                    <a16:creationId xmlns:a16="http://schemas.microsoft.com/office/drawing/2014/main" xmlns="" id="{63ACE389-AE77-754A-A842-3FDDA4826F5C}"/>
                  </a:ext>
                </a:extLst>
              </p:cNvPr>
              <p:cNvGrpSpPr/>
              <p:nvPr/>
            </p:nvGrpSpPr>
            <p:grpSpPr>
              <a:xfrm>
                <a:off x="3080084" y="4679151"/>
                <a:ext cx="2672701" cy="338554"/>
                <a:chOff x="407383" y="4667418"/>
                <a:chExt cx="2672701" cy="338554"/>
              </a:xfrm>
            </p:grpSpPr>
            <p:sp>
              <p:nvSpPr>
                <p:cNvPr id="13" name="正方形/長方形 12">
                  <a:extLst>
                    <a:ext uri="{FF2B5EF4-FFF2-40B4-BE49-F238E27FC236}">
                      <a16:creationId xmlns:a16="http://schemas.microsoft.com/office/drawing/2014/main" xmlns="" id="{BE0BDC71-507D-D649-AAC8-EBE4D8E74455}"/>
                    </a:ext>
                  </a:extLst>
                </p:cNvPr>
                <p:cNvSpPr/>
                <p:nvPr/>
              </p:nvSpPr>
              <p:spPr>
                <a:xfrm>
                  <a:off x="407383" y="4716379"/>
                  <a:ext cx="1219286" cy="24063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xmlns="" id="{5A7CE727-A399-EE4D-AA5A-B16907F352C9}"/>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：好意を</a:t>
                  </a:r>
                  <a:r>
                    <a:rPr lang="ja-JP" altLang="en-US" sz="1600"/>
                    <a:t>表す</a:t>
                  </a:r>
                  <a:r>
                    <a:rPr kumimoji="1" lang="ja-JP" altLang="en-US" sz="1600"/>
                    <a:t>文</a:t>
                  </a:r>
                  <a:endParaRPr kumimoji="1" lang="ja-JP" altLang="en-US"/>
                </a:p>
              </p:txBody>
            </p:sp>
          </p:grpSp>
        </p:grpSp>
        <p:sp>
          <p:nvSpPr>
            <p:cNvPr id="18" name="正方形/長方形 17">
              <a:extLst>
                <a:ext uri="{FF2B5EF4-FFF2-40B4-BE49-F238E27FC236}">
                  <a16:creationId xmlns:a16="http://schemas.microsoft.com/office/drawing/2014/main" xmlns="" id="{3635F486-A426-1444-A20D-CDA93EE809F4}"/>
                </a:ext>
              </a:extLst>
            </p:cNvPr>
            <p:cNvSpPr/>
            <p:nvPr/>
          </p:nvSpPr>
          <p:spPr>
            <a:xfrm>
              <a:off x="7018378" y="4631084"/>
              <a:ext cx="1219286" cy="24063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highlight>
                  <a:srgbClr val="FFFF00"/>
                </a:highlight>
              </a:endParaRPr>
            </a:p>
          </p:txBody>
        </p:sp>
        <p:sp>
          <p:nvSpPr>
            <p:cNvPr id="19" name="テキスト ボックス 18">
              <a:extLst>
                <a:ext uri="{FF2B5EF4-FFF2-40B4-BE49-F238E27FC236}">
                  <a16:creationId xmlns:a16="http://schemas.microsoft.com/office/drawing/2014/main" xmlns="" id="{C4DECDE3-79D8-934A-A7B2-8DB810BE7D36}"/>
                </a:ext>
              </a:extLst>
            </p:cNvPr>
            <p:cNvSpPr txBox="1"/>
            <p:nvPr/>
          </p:nvSpPr>
          <p:spPr>
            <a:xfrm>
              <a:off x="8189536" y="4582123"/>
              <a:ext cx="2566448" cy="338554"/>
            </a:xfrm>
            <a:prstGeom prst="rect">
              <a:avLst/>
            </a:prstGeom>
            <a:noFill/>
          </p:spPr>
          <p:txBody>
            <a:bodyPr wrap="square" rtlCol="0">
              <a:spAutoFit/>
            </a:bodyPr>
            <a:lstStyle/>
            <a:p>
              <a:r>
                <a:rPr kumimoji="1" lang="ja-JP" altLang="en-US" sz="1600"/>
                <a:t>：</a:t>
              </a:r>
              <a:r>
                <a:rPr lang="ja-JP" altLang="en-US" sz="1600"/>
                <a:t>単語辞書で抽出した単語</a:t>
              </a:r>
              <a:endParaRPr kumimoji="1" lang="ja-JP" altLang="en-US"/>
            </a:p>
          </p:txBody>
        </p:sp>
      </p:grpSp>
      <p:sp>
        <p:nvSpPr>
          <p:cNvPr id="20" name="下矢印 19">
            <a:extLst>
              <a:ext uri="{FF2B5EF4-FFF2-40B4-BE49-F238E27FC236}">
                <a16:creationId xmlns:a16="http://schemas.microsoft.com/office/drawing/2014/main" xmlns="" id="{CF89D2B5-F2BA-D747-89BB-FC3FBB0F03EF}"/>
              </a:ext>
            </a:extLst>
          </p:cNvPr>
          <p:cNvSpPr/>
          <p:nvPr/>
        </p:nvSpPr>
        <p:spPr>
          <a:xfrm rot="16200000">
            <a:off x="446457" y="5777231"/>
            <a:ext cx="404261" cy="4824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2">
            <a:extLst>
              <a:ext uri="{FF2B5EF4-FFF2-40B4-BE49-F238E27FC236}">
                <a16:creationId xmlns:a16="http://schemas.microsoft.com/office/drawing/2014/main" xmlns="" id="{2944631C-AC07-5940-8294-2E74284B3794}"/>
              </a:ext>
            </a:extLst>
          </p:cNvPr>
          <p:cNvSpPr txBox="1">
            <a:spLocks/>
          </p:cNvSpPr>
          <p:nvPr/>
        </p:nvSpPr>
        <p:spPr>
          <a:xfrm>
            <a:off x="889790" y="5861747"/>
            <a:ext cx="7794735" cy="404261"/>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000">
                <a:solidFill>
                  <a:srgbClr val="FF0000"/>
                </a:solidFill>
              </a:rPr>
              <a:t>単語辞書で抽出できない好意・悪意を深層学習によって抽出することができた</a:t>
            </a:r>
          </a:p>
        </p:txBody>
      </p:sp>
    </p:spTree>
    <p:extLst>
      <p:ext uri="{BB962C8B-B14F-4D97-AF65-F5344CB8AC3E}">
        <p14:creationId xmlns:p14="http://schemas.microsoft.com/office/powerpoint/2010/main" val="149829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73DA5FB-5B79-4D4C-B894-ECD3514745B1}"/>
              </a:ext>
            </a:extLst>
          </p:cNvPr>
          <p:cNvSpPr>
            <a:spLocks noGrp="1"/>
          </p:cNvSpPr>
          <p:nvPr>
            <p:ph type="title"/>
          </p:nvPr>
        </p:nvSpPr>
        <p:spPr/>
        <p:txBody>
          <a:bodyPr/>
          <a:lstStyle/>
          <a:p>
            <a:r>
              <a:rPr kumimoji="1" lang="ja-JP" altLang="en-US"/>
              <a:t>推敲された文章の内容評価実験</a:t>
            </a:r>
          </a:p>
        </p:txBody>
      </p:sp>
      <p:sp>
        <p:nvSpPr>
          <p:cNvPr id="5" name="スライド番号プレースホルダー 4">
            <a:extLst>
              <a:ext uri="{FF2B5EF4-FFF2-40B4-BE49-F238E27FC236}">
                <a16:creationId xmlns:a16="http://schemas.microsoft.com/office/drawing/2014/main" xmlns="" id="{FFD9207B-4E00-AE4E-B576-6C2C98803E4C}"/>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19</a:t>
            </a:fld>
            <a:endParaRPr lang="en-US" dirty="0"/>
          </a:p>
        </p:txBody>
      </p:sp>
      <p:sp>
        <p:nvSpPr>
          <p:cNvPr id="8" name="テキスト ボックス 7">
            <a:extLst>
              <a:ext uri="{FF2B5EF4-FFF2-40B4-BE49-F238E27FC236}">
                <a16:creationId xmlns:a16="http://schemas.microsoft.com/office/drawing/2014/main" xmlns="" id="{CB7C033B-1676-254C-9641-AD4AF7CC1C55}"/>
              </a:ext>
            </a:extLst>
          </p:cNvPr>
          <p:cNvSpPr txBox="1"/>
          <p:nvPr/>
        </p:nvSpPr>
        <p:spPr>
          <a:xfrm>
            <a:off x="292474" y="1010464"/>
            <a:ext cx="8343347" cy="1743747"/>
          </a:xfrm>
          <a:prstGeom prst="rect">
            <a:avLst/>
          </a:prstGeom>
          <a:noFill/>
          <a:ln w="38100">
            <a:solidFill>
              <a:srgbClr val="FF0000"/>
            </a:solidFill>
          </a:ln>
        </p:spPr>
        <p:txBody>
          <a:bodyPr wrap="square" rtlCol="0">
            <a:spAutoFit/>
          </a:bodyPr>
          <a:lstStyle/>
          <a:p>
            <a:pPr>
              <a:lnSpc>
                <a:spcPct val="110000"/>
              </a:lnSpc>
            </a:pPr>
            <a:r>
              <a:rPr kumimoji="1" lang="ja-JP" altLang="en-US" sz="2000">
                <a:solidFill>
                  <a:srgbClr val="FF0000"/>
                </a:solidFill>
                <a:latin typeface="ＭＳ Ｐゴシック" panose="020B0600070205080204" pitchFamily="50" charset="-128"/>
                <a:ea typeface="ＭＳ Ｐゴシック" panose="020B0600070205080204" pitchFamily="50" charset="-128"/>
              </a:rPr>
              <a:t>実験課題</a:t>
            </a:r>
            <a:r>
              <a:rPr kumimoji="1" lang="ja-JP" altLang="en-US" sz="2000">
                <a:latin typeface="ＭＳ Ｐゴシック" panose="020B0600070205080204" pitchFamily="50" charset="-128"/>
                <a:ea typeface="ＭＳ Ｐゴシック" panose="020B0600070205080204" pitchFamily="50" charset="-128"/>
              </a:rPr>
              <a:t>：先の実験</a:t>
            </a:r>
            <a:r>
              <a:rPr lang="ja-JP" altLang="en-US" sz="2000">
                <a:latin typeface="ＭＳ Ｐゴシック" panose="020B0600070205080204" pitchFamily="50" charset="-128"/>
                <a:ea typeface="ＭＳ Ｐゴシック" panose="020B0600070205080204" pitchFamily="50" charset="-128"/>
              </a:rPr>
              <a:t>で推敲された</a:t>
            </a:r>
            <a:r>
              <a:rPr kumimoji="1" lang="ja-JP" altLang="en-US" sz="2000">
                <a:latin typeface="ＭＳ Ｐゴシック" panose="020B0600070205080204" pitchFamily="50" charset="-128"/>
                <a:ea typeface="ＭＳ Ｐゴシック" panose="020B0600070205080204" pitchFamily="50" charset="-128"/>
              </a:rPr>
              <a:t>メール</a:t>
            </a:r>
            <a:r>
              <a:rPr lang="ja-JP" altLang="en-US" sz="2000">
                <a:latin typeface="ＭＳ Ｐゴシック" panose="020B0600070205080204" pitchFamily="50" charset="-128"/>
                <a:ea typeface="ＭＳ Ｐゴシック" panose="020B0600070205080204" pitchFamily="50" charset="-128"/>
              </a:rPr>
              <a:t>を自分が受け取った時に，</a:t>
            </a:r>
            <a:r>
              <a:rPr lang="en-US" altLang="ja-JP" sz="2000" dirty="0">
                <a:latin typeface="ＭＳ Ｐゴシック" panose="020B0600070205080204" pitchFamily="50" charset="-128"/>
                <a:ea typeface="ＭＳ Ｐゴシック" panose="020B0600070205080204" pitchFamily="50" charset="-128"/>
              </a:rPr>
              <a:t/>
            </a:r>
            <a:br>
              <a:rPr lang="en-US" altLang="ja-JP" sz="2000" dirty="0">
                <a:latin typeface="ＭＳ Ｐゴシック" panose="020B0600070205080204" pitchFamily="50" charset="-128"/>
                <a:ea typeface="ＭＳ Ｐゴシック" panose="020B0600070205080204" pitchFamily="50" charset="-128"/>
              </a:rPr>
            </a:br>
            <a:r>
              <a:rPr lang="ja-JP" altLang="en-US" sz="2000">
                <a:latin typeface="ＭＳ Ｐゴシック" panose="020B0600070205080204" pitchFamily="50" charset="-128"/>
                <a:ea typeface="ＭＳ Ｐゴシック" panose="020B0600070205080204" pitchFamily="50" charset="-128"/>
              </a:rPr>
              <a:t>送り主に抱く好感度を</a:t>
            </a:r>
            <a:r>
              <a:rPr lang="en-US" altLang="ja-JP" sz="2000" dirty="0">
                <a:latin typeface="ＭＳ Ｐゴシック" panose="020B0600070205080204" pitchFamily="50" charset="-128"/>
                <a:ea typeface="ＭＳ Ｐゴシック" panose="020B0600070205080204" pitchFamily="50" charset="-128"/>
              </a:rPr>
              <a:t>7</a:t>
            </a:r>
            <a:r>
              <a:rPr lang="ja-JP" altLang="en-US" sz="2000">
                <a:latin typeface="ＭＳ Ｐゴシック" panose="020B0600070205080204" pitchFamily="50" charset="-128"/>
                <a:ea typeface="ＭＳ Ｐゴシック" panose="020B0600070205080204" pitchFamily="50" charset="-128"/>
              </a:rPr>
              <a:t>段階で評価してもらう</a:t>
            </a:r>
            <a:endParaRPr lang="en-US" altLang="ja-JP" sz="2000" dirty="0">
              <a:latin typeface="ＭＳ Ｐゴシック" panose="020B0600070205080204" pitchFamily="50" charset="-128"/>
              <a:ea typeface="ＭＳ Ｐゴシック" panose="020B0600070205080204" pitchFamily="50" charset="-128"/>
            </a:endParaRPr>
          </a:p>
          <a:p>
            <a:pPr>
              <a:lnSpc>
                <a:spcPct val="110000"/>
              </a:lnSpc>
            </a:pPr>
            <a:r>
              <a:rPr lang="ja-JP" altLang="en-US" sz="2000">
                <a:latin typeface="ＭＳ Ｐゴシック" panose="020B0600070205080204" pitchFamily="50" charset="-128"/>
                <a:ea typeface="ＭＳ Ｐゴシック" panose="020B0600070205080204" pitchFamily="50" charset="-128"/>
              </a:rPr>
              <a:t>また，推敲</a:t>
            </a:r>
            <a:r>
              <a:rPr lang="en-US" altLang="ja-JP" sz="2000" dirty="0">
                <a:latin typeface="ＭＳ Ｐゴシック" panose="020B0600070205080204" pitchFamily="50" charset="-128"/>
                <a:ea typeface="ＭＳ Ｐゴシック" panose="020B0600070205080204" pitchFamily="50" charset="-128"/>
              </a:rPr>
              <a:t>1</a:t>
            </a:r>
            <a:r>
              <a:rPr lang="ja-JP" altLang="en-US" sz="2000">
                <a:latin typeface="ＭＳ Ｐゴシック" panose="020B0600070205080204" pitchFamily="50" charset="-128"/>
                <a:ea typeface="ＭＳ Ｐゴシック" panose="020B0600070205080204" pitchFamily="50" charset="-128"/>
              </a:rPr>
              <a:t>回目と推敲</a:t>
            </a:r>
            <a:r>
              <a:rPr lang="en-US" altLang="ja-JP" sz="2000" dirty="0">
                <a:latin typeface="ＭＳ Ｐゴシック" panose="020B0600070205080204" pitchFamily="50" charset="-128"/>
                <a:ea typeface="ＭＳ Ｐゴシック" panose="020B0600070205080204" pitchFamily="50" charset="-128"/>
              </a:rPr>
              <a:t>2</a:t>
            </a:r>
            <a:r>
              <a:rPr lang="ja-JP" altLang="en-US" sz="2000">
                <a:latin typeface="ＭＳ Ｐゴシック" panose="020B0600070205080204" pitchFamily="50" charset="-128"/>
                <a:ea typeface="ＭＳ Ｐゴシック" panose="020B0600070205080204" pitchFamily="50" charset="-128"/>
              </a:rPr>
              <a:t>回目のメール内の各文</a:t>
            </a:r>
            <a:r>
              <a:rPr lang="ja-JP" altLang="en-US" sz="2000">
                <a:latin typeface="ＭＳ Ｐゴシック" panose="020B0600070205080204" pitchFamily="50" charset="-128"/>
                <a:ea typeface="ＭＳ Ｐゴシック" panose="020B0600070205080204" pitchFamily="50" charset="-128"/>
                <a:sym typeface="Wingdings" pitchFamily="2" charset="2"/>
              </a:rPr>
              <a:t>を比較し，</a:t>
            </a:r>
            <a:r>
              <a:rPr lang="en-US" altLang="ja-JP" sz="2000" dirty="0">
                <a:latin typeface="ＭＳ Ｐゴシック" panose="020B0600070205080204" pitchFamily="50" charset="-128"/>
                <a:ea typeface="ＭＳ Ｐゴシック" panose="020B0600070205080204" pitchFamily="50" charset="-128"/>
                <a:sym typeface="Wingdings" pitchFamily="2" charset="2"/>
              </a:rPr>
              <a:t/>
            </a:r>
            <a:br>
              <a:rPr lang="en-US" altLang="ja-JP" sz="2000" dirty="0">
                <a:latin typeface="ＭＳ Ｐゴシック" panose="020B0600070205080204" pitchFamily="50" charset="-128"/>
                <a:ea typeface="ＭＳ Ｐゴシック" panose="020B0600070205080204" pitchFamily="50" charset="-128"/>
                <a:sym typeface="Wingdings" pitchFamily="2" charset="2"/>
              </a:rPr>
            </a:br>
            <a:r>
              <a:rPr lang="ja-JP" altLang="en-US" sz="2000">
                <a:latin typeface="ＭＳ Ｐゴシック" panose="020B0600070205080204" pitchFamily="50" charset="-128"/>
                <a:ea typeface="ＭＳ Ｐゴシック" panose="020B0600070205080204" pitchFamily="50" charset="-128"/>
                <a:sym typeface="Wingdings" pitchFamily="2" charset="2"/>
              </a:rPr>
              <a:t>どちらがより送り主に好感を抱くかを回答してもらう</a:t>
            </a:r>
            <a:endParaRPr lang="en-US" altLang="ja-JP" sz="2000" dirty="0">
              <a:latin typeface="ＭＳ Ｐゴシック" panose="020B0600070205080204" pitchFamily="50" charset="-128"/>
              <a:ea typeface="ＭＳ Ｐゴシック" panose="020B0600070205080204" pitchFamily="50" charset="-128"/>
            </a:endParaRPr>
          </a:p>
          <a:p>
            <a:pPr>
              <a:lnSpc>
                <a:spcPct val="110000"/>
              </a:lnSpc>
            </a:pPr>
            <a:r>
              <a:rPr lang="ja-JP" altLang="en-US" sz="2000" dirty="0">
                <a:solidFill>
                  <a:srgbClr val="FF0000"/>
                </a:solidFill>
                <a:latin typeface="ＭＳ Ｐゴシック" panose="020B0600070205080204" pitchFamily="50" charset="-128"/>
                <a:ea typeface="ＭＳ Ｐゴシック" panose="020B0600070205080204" pitchFamily="50" charset="-128"/>
              </a:rPr>
              <a:t>被験者</a:t>
            </a:r>
            <a:r>
              <a:rPr lang="ja-JP" altLang="en-US" sz="2000" dirty="0">
                <a:latin typeface="ＭＳ Ｐゴシック" panose="020B0600070205080204" pitchFamily="50" charset="-128"/>
                <a:ea typeface="ＭＳ Ｐゴシック" panose="020B0600070205080204" pitchFamily="50" charset="-128"/>
              </a:rPr>
              <a:t>：</a:t>
            </a:r>
            <a:r>
              <a:rPr lang="ja-JP" altLang="en-US" sz="2000">
                <a:latin typeface="ＭＳ Ｐゴシック" panose="020B0600070205080204" pitchFamily="50" charset="-128"/>
                <a:ea typeface="ＭＳ Ｐゴシック" panose="020B0600070205080204" pitchFamily="50" charset="-128"/>
              </a:rPr>
              <a:t>理系大学生</a:t>
            </a:r>
            <a:r>
              <a:rPr lang="en-US" altLang="ja-JP" sz="2000" dirty="0">
                <a:latin typeface="ＭＳ Ｐゴシック" panose="020B0600070205080204" pitchFamily="50" charset="-128"/>
                <a:ea typeface="ＭＳ Ｐゴシック" panose="020B0600070205080204" pitchFamily="50" charset="-128"/>
              </a:rPr>
              <a:t>8</a:t>
            </a:r>
            <a:r>
              <a:rPr lang="ja-JP" altLang="en-US" sz="2000">
                <a:latin typeface="ＭＳ Ｐゴシック" panose="020B0600070205080204" pitchFamily="50" charset="-128"/>
                <a:ea typeface="ＭＳ Ｐゴシック" panose="020B0600070205080204" pitchFamily="50" charset="-128"/>
              </a:rPr>
              <a:t>名</a:t>
            </a:r>
            <a:r>
              <a:rPr lang="en-US" altLang="ja-JP" sz="2000" dirty="0">
                <a:latin typeface="ＭＳ Ｐゴシック" panose="020B0600070205080204" pitchFamily="50" charset="-128"/>
                <a:ea typeface="ＭＳ Ｐゴシック" panose="020B0600070205080204" pitchFamily="50" charset="-128"/>
              </a:rPr>
              <a:t>(</a:t>
            </a:r>
            <a:r>
              <a:rPr lang="ja-JP" altLang="en-US" sz="2000">
                <a:solidFill>
                  <a:srgbClr val="0000FF"/>
                </a:solidFill>
                <a:latin typeface="ＭＳ Ｐゴシック" panose="020B0600070205080204" pitchFamily="50" charset="-128"/>
                <a:ea typeface="ＭＳ Ｐゴシック" panose="020B0600070205080204" pitchFamily="50" charset="-128"/>
              </a:rPr>
              <a:t>先の実験の</a:t>
            </a:r>
            <a:r>
              <a:rPr lang="ja-JP" altLang="en-US" sz="2000" dirty="0">
                <a:solidFill>
                  <a:srgbClr val="0000FF"/>
                </a:solidFill>
                <a:latin typeface="ＭＳ Ｐゴシック" panose="020B0600070205080204" pitchFamily="50" charset="-128"/>
                <a:ea typeface="ＭＳ Ｐゴシック" panose="020B0600070205080204" pitchFamily="50" charset="-128"/>
              </a:rPr>
              <a:t>被験者とは</a:t>
            </a:r>
            <a:r>
              <a:rPr lang="ja-JP" altLang="en-US" sz="2000">
                <a:solidFill>
                  <a:srgbClr val="0000FF"/>
                </a:solidFill>
                <a:latin typeface="ＭＳ Ｐゴシック" panose="020B0600070205080204" pitchFamily="50" charset="-128"/>
                <a:ea typeface="ＭＳ Ｐゴシック" panose="020B0600070205080204" pitchFamily="50" charset="-128"/>
              </a:rPr>
              <a:t>異なる</a:t>
            </a:r>
            <a:r>
              <a:rPr lang="en-US" altLang="ja-JP" sz="2000" dirty="0">
                <a:latin typeface="ＭＳ Ｐゴシック" panose="020B0600070205080204" pitchFamily="50" charset="-128"/>
                <a:ea typeface="ＭＳ Ｐゴシック" panose="020B0600070205080204" pitchFamily="50" charset="-128"/>
              </a:rPr>
              <a:t>)</a:t>
            </a:r>
          </a:p>
        </p:txBody>
      </p:sp>
      <p:graphicFrame>
        <p:nvGraphicFramePr>
          <p:cNvPr id="9" name="表 8">
            <a:extLst>
              <a:ext uri="{FF2B5EF4-FFF2-40B4-BE49-F238E27FC236}">
                <a16:creationId xmlns:a16="http://schemas.microsoft.com/office/drawing/2014/main" xmlns="" id="{46EE6CDD-A645-7545-93D5-433484F1C9BA}"/>
              </a:ext>
            </a:extLst>
          </p:cNvPr>
          <p:cNvGraphicFramePr>
            <a:graphicFrameLocks noGrp="1"/>
          </p:cNvGraphicFramePr>
          <p:nvPr>
            <p:extLst>
              <p:ext uri="{D42A27DB-BD31-4B8C-83A1-F6EECF244321}">
                <p14:modId xmlns:p14="http://schemas.microsoft.com/office/powerpoint/2010/main" val="497269729"/>
              </p:ext>
            </p:extLst>
          </p:nvPr>
        </p:nvGraphicFramePr>
        <p:xfrm>
          <a:off x="773143" y="3035334"/>
          <a:ext cx="7408331" cy="3197729"/>
        </p:xfrm>
        <a:graphic>
          <a:graphicData uri="http://schemas.openxmlformats.org/drawingml/2006/table">
            <a:tbl>
              <a:tblPr firstRow="1" bandRow="1">
                <a:tableStyleId>{00A15C55-8517-42AA-B614-E9B94910E393}</a:tableStyleId>
              </a:tblPr>
              <a:tblGrid>
                <a:gridCol w="1527295">
                  <a:extLst>
                    <a:ext uri="{9D8B030D-6E8A-4147-A177-3AD203B41FA5}">
                      <a16:colId xmlns:a16="http://schemas.microsoft.com/office/drawing/2014/main" xmlns="" val="2212898580"/>
                    </a:ext>
                  </a:extLst>
                </a:gridCol>
                <a:gridCol w="5881036">
                  <a:extLst>
                    <a:ext uri="{9D8B030D-6E8A-4147-A177-3AD203B41FA5}">
                      <a16:colId xmlns:a16="http://schemas.microsoft.com/office/drawing/2014/main" xmlns="" val="744024786"/>
                    </a:ext>
                  </a:extLst>
                </a:gridCol>
              </a:tblGrid>
              <a:tr h="424049">
                <a:tc>
                  <a:txBody>
                    <a:bodyPr/>
                    <a:lstStyle/>
                    <a:p>
                      <a:pPr algn="ctr"/>
                      <a:r>
                        <a:rPr kumimoji="1" lang="ja-JP" altLang="en-US" sz="2000">
                          <a:solidFill>
                            <a:schemeClr val="tx1"/>
                          </a:solidFill>
                        </a:rPr>
                        <a:t>評価点</a:t>
                      </a:r>
                      <a:endParaRPr kumimoji="1" lang="ja-JP"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kumimoji="1" lang="ja-JP" altLang="en-US" sz="2000" dirty="0">
                          <a:solidFill>
                            <a:schemeClr val="tx1"/>
                          </a:solidFill>
                        </a:rPr>
                        <a:t>評価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2065313986"/>
                  </a:ext>
                </a:extLst>
              </a:tr>
              <a:tr h="393983">
                <a:tc>
                  <a:txBody>
                    <a:bodyPr/>
                    <a:lstStyle/>
                    <a:p>
                      <a:pPr algn="ctr"/>
                      <a:r>
                        <a:rPr kumimoji="1" lang="en-US" altLang="ja-JP" sz="2000" dirty="0"/>
                        <a:t>7</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kumimoji="1" lang="ja-JP" altLang="en-US" sz="2000" dirty="0"/>
                        <a:t>メールの送り主に，強く好感が持てる</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2350515948"/>
                  </a:ext>
                </a:extLst>
              </a:tr>
              <a:tr h="393983">
                <a:tc>
                  <a:txBody>
                    <a:bodyPr/>
                    <a:lstStyle/>
                    <a:p>
                      <a:pPr algn="ctr"/>
                      <a:r>
                        <a:rPr kumimoji="1" lang="en-US" altLang="ja-JP" sz="2000" dirty="0"/>
                        <a:t>6</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ja-JP" altLang="ja-JP" sz="2000" kern="1200" dirty="0">
                          <a:effectLst/>
                        </a:rPr>
                        <a:t>メールの送り主に，わりと好感が持てる．</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407804073"/>
                  </a:ext>
                </a:extLst>
              </a:tr>
              <a:tr h="393983">
                <a:tc>
                  <a:txBody>
                    <a:bodyPr/>
                    <a:lstStyle/>
                    <a:p>
                      <a:pPr algn="ctr"/>
                      <a:r>
                        <a:rPr kumimoji="1" lang="en-US" altLang="ja-JP" sz="2000" dirty="0"/>
                        <a:t>5</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ja-JP" altLang="ja-JP" sz="2000" kern="1200" dirty="0">
                          <a:effectLst/>
                        </a:rPr>
                        <a:t>メールの送り主に，少し好感が持てる．</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024553241"/>
                  </a:ext>
                </a:extLst>
              </a:tr>
              <a:tr h="393983">
                <a:tc>
                  <a:txBody>
                    <a:bodyPr/>
                    <a:lstStyle/>
                    <a:p>
                      <a:pPr algn="ctr"/>
                      <a:r>
                        <a:rPr kumimoji="1" lang="en-US" altLang="ja-JP" sz="2000" dirty="0"/>
                        <a:t>4</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kumimoji="1" lang="ja-JP" altLang="ja-JP" sz="2000" kern="1200" dirty="0">
                          <a:effectLst/>
                        </a:rPr>
                        <a:t>メールの送り主に，特になんとも思わない</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xmlns="" val="2204960325"/>
                  </a:ext>
                </a:extLst>
              </a:tr>
              <a:tr h="393983">
                <a:tc>
                  <a:txBody>
                    <a:bodyPr/>
                    <a:lstStyle/>
                    <a:p>
                      <a:pPr algn="ctr"/>
                      <a:r>
                        <a:rPr kumimoji="1" lang="en-US" altLang="ja-JP" sz="2000" dirty="0"/>
                        <a:t>3</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kumimoji="1" lang="ja-JP" altLang="ja-JP" sz="2000" kern="1200" dirty="0">
                          <a:effectLst/>
                        </a:rPr>
                        <a:t>メールの送り主には，少しだけ好感が持てない</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2189379231"/>
                  </a:ext>
                </a:extLst>
              </a:tr>
              <a:tr h="393983">
                <a:tc>
                  <a:txBody>
                    <a:bodyPr/>
                    <a:lstStyle/>
                    <a:p>
                      <a:pPr algn="ctr"/>
                      <a:r>
                        <a:rPr kumimoji="1" lang="en-US" altLang="ja-JP" sz="2000" dirty="0"/>
                        <a:t>2</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kumimoji="1" lang="ja-JP" altLang="ja-JP" sz="2000" kern="1200" dirty="0">
                          <a:effectLst/>
                        </a:rPr>
                        <a:t>メールの送り主には，あまり好感が持てない</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918239228"/>
                  </a:ext>
                </a:extLst>
              </a:tr>
              <a:tr h="393983">
                <a:tc>
                  <a:txBody>
                    <a:bodyPr/>
                    <a:lstStyle/>
                    <a:p>
                      <a:pPr algn="ctr"/>
                      <a:r>
                        <a:rPr kumimoji="1" lang="en-US" altLang="ja-JP" sz="2000" dirty="0"/>
                        <a:t>1</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kumimoji="1" lang="ja-JP" altLang="en-US" sz="2000" dirty="0"/>
                        <a:t>メールの送り主には，全く好感が持てない</a:t>
                      </a:r>
                      <a:endParaRPr kumimoji="1" lang="ja-JP" alt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xmlns="" val="2440963025"/>
                  </a:ext>
                </a:extLst>
              </a:tr>
            </a:tbl>
          </a:graphicData>
        </a:graphic>
      </p:graphicFrame>
    </p:spTree>
    <p:extLst>
      <p:ext uri="{BB962C8B-B14F-4D97-AF65-F5344CB8AC3E}">
        <p14:creationId xmlns:p14="http://schemas.microsoft.com/office/powerpoint/2010/main" val="422932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B847800-CB6E-4B4B-AF60-1215303B0FB6}"/>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xmlns="" id="{63F19B8C-E360-EE41-9501-06C5F94E307B}"/>
              </a:ext>
            </a:extLst>
          </p:cNvPr>
          <p:cNvSpPr>
            <a:spLocks noGrp="1"/>
          </p:cNvSpPr>
          <p:nvPr>
            <p:ph idx="1"/>
          </p:nvPr>
        </p:nvSpPr>
        <p:spPr/>
        <p:txBody>
          <a:bodyPr/>
          <a:lstStyle/>
          <a:p>
            <a:r>
              <a:rPr kumimoji="1" lang="ja-JP" altLang="en-US"/>
              <a:t>研究背景</a:t>
            </a:r>
            <a:endParaRPr kumimoji="1" lang="en-US" altLang="ja-JP" dirty="0"/>
          </a:p>
          <a:p>
            <a:r>
              <a:rPr lang="ja-JP" altLang="en-US"/>
              <a:t>関連研究</a:t>
            </a:r>
            <a:endParaRPr lang="en-US" altLang="ja-JP" dirty="0"/>
          </a:p>
          <a:p>
            <a:r>
              <a:rPr kumimoji="1" lang="ja-JP" altLang="en-US"/>
              <a:t>研究目的</a:t>
            </a:r>
            <a:endParaRPr kumimoji="1" lang="en-US" altLang="ja-JP" dirty="0"/>
          </a:p>
          <a:p>
            <a:r>
              <a:rPr lang="ja-JP" altLang="en-US"/>
              <a:t>読み手から好感を持ってもらえる文章</a:t>
            </a:r>
            <a:endParaRPr lang="en-US" altLang="ja-JP" dirty="0"/>
          </a:p>
          <a:p>
            <a:r>
              <a:rPr kumimoji="1" lang="ja-JP" altLang="en-US"/>
              <a:t>好意と悪意の表現の可視化による　　　　　　　　　　　文章推敲支援システム</a:t>
            </a:r>
            <a:endParaRPr kumimoji="1" lang="en-US" altLang="ja-JP" dirty="0"/>
          </a:p>
          <a:p>
            <a:r>
              <a:rPr lang="ja-JP" altLang="en-US"/>
              <a:t>文章推敲支援システムを用いた文章作成実験</a:t>
            </a:r>
            <a:endParaRPr lang="en-US" altLang="ja-JP" dirty="0"/>
          </a:p>
          <a:p>
            <a:r>
              <a:rPr lang="ja-JP" altLang="en-US"/>
              <a:t>推敲された文章の内容評価実験</a:t>
            </a:r>
            <a:endParaRPr kumimoji="1" lang="en-US" altLang="ja-JP" dirty="0"/>
          </a:p>
          <a:p>
            <a:r>
              <a:rPr lang="ja-JP" altLang="en-US"/>
              <a:t>まとめ</a:t>
            </a:r>
            <a:endParaRPr kumimoji="1" lang="ja-JP" altLang="en-US"/>
          </a:p>
        </p:txBody>
      </p:sp>
      <p:sp>
        <p:nvSpPr>
          <p:cNvPr id="5" name="スライド番号プレースホルダー 4">
            <a:extLst>
              <a:ext uri="{FF2B5EF4-FFF2-40B4-BE49-F238E27FC236}">
                <a16:creationId xmlns:a16="http://schemas.microsoft.com/office/drawing/2014/main" xmlns="" id="{5A4ED7FD-C7D2-C843-95D4-B61E5107B4B3}"/>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35624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220DBA6-6808-5447-BD46-71F7632F01A1}"/>
              </a:ext>
            </a:extLst>
          </p:cNvPr>
          <p:cNvSpPr>
            <a:spLocks noGrp="1"/>
          </p:cNvSpPr>
          <p:nvPr>
            <p:ph type="title"/>
          </p:nvPr>
        </p:nvSpPr>
        <p:spPr/>
        <p:txBody>
          <a:bodyPr/>
          <a:lstStyle/>
          <a:p>
            <a:r>
              <a:rPr lang="ja-JP" altLang="en-US"/>
              <a:t>推敲</a:t>
            </a:r>
            <a:r>
              <a:rPr kumimoji="1" lang="ja-JP" altLang="en-US"/>
              <a:t>されたメールの評価点</a:t>
            </a:r>
          </a:p>
        </p:txBody>
      </p:sp>
      <p:sp>
        <p:nvSpPr>
          <p:cNvPr id="3" name="コンテンツ プレースホルダー 2">
            <a:extLst>
              <a:ext uri="{FF2B5EF4-FFF2-40B4-BE49-F238E27FC236}">
                <a16:creationId xmlns:a16="http://schemas.microsoft.com/office/drawing/2014/main" xmlns="" id="{D7A91A30-87DB-F746-89FC-A9FE795667A0}"/>
              </a:ext>
            </a:extLst>
          </p:cNvPr>
          <p:cNvSpPr>
            <a:spLocks noGrp="1"/>
          </p:cNvSpPr>
          <p:nvPr>
            <p:ph idx="1"/>
          </p:nvPr>
        </p:nvSpPr>
        <p:spPr>
          <a:xfrm>
            <a:off x="407383" y="4239599"/>
            <a:ext cx="8329233" cy="483031"/>
          </a:xfrm>
        </p:spPr>
        <p:txBody>
          <a:bodyPr>
            <a:normAutofit/>
          </a:bodyPr>
          <a:lstStyle/>
          <a:p>
            <a:pPr marL="0" indent="0">
              <a:buNone/>
            </a:pPr>
            <a:r>
              <a:rPr lang="ja-JP" altLang="en-US" sz="2400"/>
              <a:t>悪意を表す状況</a:t>
            </a:r>
            <a:r>
              <a:rPr lang="en-US" altLang="ja-JP" sz="2400" dirty="0"/>
              <a:t>(1, 3)</a:t>
            </a:r>
            <a:r>
              <a:rPr lang="ja-JP" altLang="en-US" sz="2400"/>
              <a:t>で</a:t>
            </a:r>
            <a:r>
              <a:rPr lang="ja-JP" altLang="en-US" sz="2400">
                <a:solidFill>
                  <a:srgbClr val="FF0000"/>
                </a:solidFill>
              </a:rPr>
              <a:t>大きく評価点が上昇</a:t>
            </a:r>
          </a:p>
          <a:p>
            <a:pPr marL="0" indent="0">
              <a:buNone/>
            </a:pPr>
            <a:endParaRPr kumimoji="1" lang="ja-JP" altLang="en-US"/>
          </a:p>
        </p:txBody>
      </p:sp>
      <p:sp>
        <p:nvSpPr>
          <p:cNvPr id="5" name="スライド番号プレースホルダー 4">
            <a:extLst>
              <a:ext uri="{FF2B5EF4-FFF2-40B4-BE49-F238E27FC236}">
                <a16:creationId xmlns:a16="http://schemas.microsoft.com/office/drawing/2014/main" xmlns="" id="{37177269-0648-B048-A98B-270EC1EBC457}"/>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20</a:t>
            </a:fld>
            <a:endParaRPr lang="en-US" dirty="0"/>
          </a:p>
        </p:txBody>
      </p:sp>
      <p:sp>
        <p:nvSpPr>
          <p:cNvPr id="10" name="下矢印 9">
            <a:extLst>
              <a:ext uri="{FF2B5EF4-FFF2-40B4-BE49-F238E27FC236}">
                <a16:creationId xmlns:a16="http://schemas.microsoft.com/office/drawing/2014/main" xmlns="" id="{82D39F39-A3AD-DB43-AB8F-8880B38F5970}"/>
              </a:ext>
            </a:extLst>
          </p:cNvPr>
          <p:cNvSpPr/>
          <p:nvPr/>
        </p:nvSpPr>
        <p:spPr>
          <a:xfrm rot="16200000">
            <a:off x="446457" y="4603936"/>
            <a:ext cx="404261" cy="4824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xmlns="" id="{E163811D-285D-8D44-A693-C902D005CCEA}"/>
              </a:ext>
            </a:extLst>
          </p:cNvPr>
          <p:cNvSpPr txBox="1">
            <a:spLocks/>
          </p:cNvSpPr>
          <p:nvPr/>
        </p:nvSpPr>
        <p:spPr>
          <a:xfrm>
            <a:off x="407382" y="5242007"/>
            <a:ext cx="8329233" cy="4830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2400"/>
              <a:t>好意を表す状況</a:t>
            </a:r>
            <a:r>
              <a:rPr lang="en-US" altLang="ja-JP" sz="2400" dirty="0"/>
              <a:t>(2, 4)</a:t>
            </a:r>
            <a:r>
              <a:rPr lang="ja-JP" altLang="en-US" sz="2400"/>
              <a:t>では</a:t>
            </a:r>
            <a:r>
              <a:rPr lang="ja-JP" altLang="en-US" sz="2400">
                <a:solidFill>
                  <a:srgbClr val="0432FF"/>
                </a:solidFill>
              </a:rPr>
              <a:t>わずかに評価点が上昇</a:t>
            </a:r>
          </a:p>
          <a:p>
            <a:pPr marL="0" indent="0">
              <a:buFont typeface="Arial" panose="020B0604020202020204" pitchFamily="34" charset="0"/>
              <a:buNone/>
            </a:pPr>
            <a:endParaRPr lang="ja-JP" altLang="en-US"/>
          </a:p>
        </p:txBody>
      </p:sp>
      <p:sp>
        <p:nvSpPr>
          <p:cNvPr id="16" name="下矢印 15">
            <a:extLst>
              <a:ext uri="{FF2B5EF4-FFF2-40B4-BE49-F238E27FC236}">
                <a16:creationId xmlns:a16="http://schemas.microsoft.com/office/drawing/2014/main" xmlns="" id="{BBF84A3D-6EF5-CF4A-B285-3631B142DE87}"/>
              </a:ext>
            </a:extLst>
          </p:cNvPr>
          <p:cNvSpPr/>
          <p:nvPr/>
        </p:nvSpPr>
        <p:spPr>
          <a:xfrm rot="16200000">
            <a:off x="446455" y="5686521"/>
            <a:ext cx="404261" cy="482409"/>
          </a:xfrm>
          <a:prstGeom prst="downArrow">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432FF"/>
              </a:solidFill>
            </a:endParaRPr>
          </a:p>
        </p:txBody>
      </p:sp>
      <p:sp>
        <p:nvSpPr>
          <p:cNvPr id="17" name="コンテンツ プレースホルダー 2">
            <a:extLst>
              <a:ext uri="{FF2B5EF4-FFF2-40B4-BE49-F238E27FC236}">
                <a16:creationId xmlns:a16="http://schemas.microsoft.com/office/drawing/2014/main" xmlns="" id="{D14DDE02-9DE7-4643-8833-5A463C9E02B6}"/>
              </a:ext>
            </a:extLst>
          </p:cNvPr>
          <p:cNvSpPr txBox="1">
            <a:spLocks/>
          </p:cNvSpPr>
          <p:nvPr/>
        </p:nvSpPr>
        <p:spPr>
          <a:xfrm>
            <a:off x="889792" y="5698541"/>
            <a:ext cx="7846824" cy="46259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endParaRPr lang="ja-JP" altLang="en-US">
              <a:solidFill>
                <a:srgbClr val="0432FF"/>
              </a:solidFill>
            </a:endParaRPr>
          </a:p>
        </p:txBody>
      </p:sp>
      <p:sp>
        <p:nvSpPr>
          <p:cNvPr id="18" name="コンテンツ プレースホルダー 2">
            <a:extLst>
              <a:ext uri="{FF2B5EF4-FFF2-40B4-BE49-F238E27FC236}">
                <a16:creationId xmlns:a16="http://schemas.microsoft.com/office/drawing/2014/main" xmlns="" id="{5BEED764-CA4C-4342-9752-ACF1E7D8B2C7}"/>
              </a:ext>
            </a:extLst>
          </p:cNvPr>
          <p:cNvSpPr txBox="1">
            <a:spLocks/>
          </p:cNvSpPr>
          <p:nvPr/>
        </p:nvSpPr>
        <p:spPr>
          <a:xfrm>
            <a:off x="889790" y="4688452"/>
            <a:ext cx="7794735" cy="4042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1800"/>
              <a:t>明示的に悪意を表す単語が使われていない悪意を表す文が修正できた</a:t>
            </a:r>
          </a:p>
        </p:txBody>
      </p:sp>
      <p:sp>
        <p:nvSpPr>
          <p:cNvPr id="19" name="コンテンツ プレースホルダー 2">
            <a:extLst>
              <a:ext uri="{FF2B5EF4-FFF2-40B4-BE49-F238E27FC236}">
                <a16:creationId xmlns:a16="http://schemas.microsoft.com/office/drawing/2014/main" xmlns="" id="{EC9A4FF5-0302-1F40-BD0A-14B5996582B8}"/>
              </a:ext>
            </a:extLst>
          </p:cNvPr>
          <p:cNvSpPr txBox="1">
            <a:spLocks/>
          </p:cNvSpPr>
          <p:nvPr/>
        </p:nvSpPr>
        <p:spPr>
          <a:xfrm>
            <a:off x="889790" y="5737433"/>
            <a:ext cx="7720092" cy="8926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1800"/>
              <a:t>推敲</a:t>
            </a:r>
            <a:r>
              <a:rPr lang="en-US" altLang="ja-JP" sz="1800" dirty="0"/>
              <a:t>1</a:t>
            </a:r>
            <a:r>
              <a:rPr lang="ja-JP" altLang="en-US" sz="1800"/>
              <a:t>回目の評価点が，悪意を表す状況に比べて</a:t>
            </a:r>
            <a:r>
              <a:rPr lang="en-US" altLang="ja-JP" sz="1800" dirty="0"/>
              <a:t>1</a:t>
            </a:r>
            <a:r>
              <a:rPr lang="ja-JP" altLang="en-US" sz="1800"/>
              <a:t>点程度高く，　　　　　　　　　独力でもある程度好意的な文になっていた</a:t>
            </a:r>
          </a:p>
        </p:txBody>
      </p:sp>
      <p:sp>
        <p:nvSpPr>
          <p:cNvPr id="21" name="コンテンツ プレースホルダー 2">
            <a:extLst>
              <a:ext uri="{FF2B5EF4-FFF2-40B4-BE49-F238E27FC236}">
                <a16:creationId xmlns:a16="http://schemas.microsoft.com/office/drawing/2014/main" xmlns="" id="{DB1E27A4-8E7A-FC42-A090-5CF193B8AAD1}"/>
              </a:ext>
            </a:extLst>
          </p:cNvPr>
          <p:cNvSpPr txBox="1">
            <a:spLocks/>
          </p:cNvSpPr>
          <p:nvPr/>
        </p:nvSpPr>
        <p:spPr>
          <a:xfrm>
            <a:off x="191680" y="1169825"/>
            <a:ext cx="8329233" cy="83346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endParaRPr lang="ja-JP" altLang="en-US"/>
          </a:p>
        </p:txBody>
      </p:sp>
      <p:graphicFrame>
        <p:nvGraphicFramePr>
          <p:cNvPr id="20" name="グラフ 19">
            <a:extLst>
              <a:ext uri="{FF2B5EF4-FFF2-40B4-BE49-F238E27FC236}">
                <a16:creationId xmlns:a16="http://schemas.microsoft.com/office/drawing/2014/main" xmlns="" id="{AD68132F-A70A-4644-BD16-CE0264C5FD61}"/>
              </a:ext>
            </a:extLst>
          </p:cNvPr>
          <p:cNvGraphicFramePr>
            <a:graphicFrameLocks/>
          </p:cNvGraphicFramePr>
          <p:nvPr>
            <p:extLst>
              <p:ext uri="{D42A27DB-BD31-4B8C-83A1-F6EECF244321}">
                <p14:modId xmlns:p14="http://schemas.microsoft.com/office/powerpoint/2010/main" val="2852903872"/>
              </p:ext>
            </p:extLst>
          </p:nvPr>
        </p:nvGraphicFramePr>
        <p:xfrm>
          <a:off x="267180" y="1001317"/>
          <a:ext cx="8469435" cy="314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2870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8C471E8-F4C4-AD44-A73D-6741D2A337F8}"/>
              </a:ext>
            </a:extLst>
          </p:cNvPr>
          <p:cNvSpPr>
            <a:spLocks noGrp="1"/>
          </p:cNvSpPr>
          <p:nvPr>
            <p:ph type="title"/>
          </p:nvPr>
        </p:nvSpPr>
        <p:spPr/>
        <p:txBody>
          <a:bodyPr/>
          <a:lstStyle/>
          <a:p>
            <a:r>
              <a:rPr lang="ja-JP" altLang="en-US"/>
              <a:t>評価点が上昇したメール</a:t>
            </a:r>
            <a:endParaRPr kumimoji="1" lang="ja-JP" altLang="en-US"/>
          </a:p>
        </p:txBody>
      </p:sp>
      <p:sp>
        <p:nvSpPr>
          <p:cNvPr id="3" name="コンテンツ プレースホルダー 2">
            <a:extLst>
              <a:ext uri="{FF2B5EF4-FFF2-40B4-BE49-F238E27FC236}">
                <a16:creationId xmlns:a16="http://schemas.microsoft.com/office/drawing/2014/main" xmlns="" id="{17C089BC-6D1F-2445-BEC7-7C32EDEDC790}"/>
              </a:ext>
            </a:extLst>
          </p:cNvPr>
          <p:cNvSpPr>
            <a:spLocks noGrp="1"/>
          </p:cNvSpPr>
          <p:nvPr>
            <p:ph idx="1"/>
          </p:nvPr>
        </p:nvSpPr>
        <p:spPr>
          <a:xfrm>
            <a:off x="203691" y="5112637"/>
            <a:ext cx="8736617" cy="1347870"/>
          </a:xfrm>
          <a:ln>
            <a:noFill/>
          </a:ln>
        </p:spPr>
        <p:txBody>
          <a:bodyPr>
            <a:normAutofit/>
          </a:bodyPr>
          <a:lstStyle/>
          <a:p>
            <a:pPr marL="0" indent="0">
              <a:buNone/>
            </a:pPr>
            <a:r>
              <a:rPr lang="ja-JP" altLang="en-US" sz="2400">
                <a:solidFill>
                  <a:srgbClr val="FF0000"/>
                </a:solidFill>
              </a:rPr>
              <a:t>悪意：ネガティブな印象を与える「苦情」を「相談」に変えて表現</a:t>
            </a:r>
            <a:endParaRPr lang="en-US" altLang="ja-JP" sz="2400" dirty="0">
              <a:solidFill>
                <a:srgbClr val="FF0000"/>
              </a:solidFill>
            </a:endParaRPr>
          </a:p>
          <a:p>
            <a:pPr marL="0" indent="0">
              <a:buNone/>
            </a:pPr>
            <a:r>
              <a:rPr lang="ja-JP" altLang="en-US" sz="2400">
                <a:solidFill>
                  <a:srgbClr val="FF0000"/>
                </a:solidFill>
              </a:rPr>
              <a:t>好意：「幸いです」を追加して，やや一方的な表現に柔らかさを追加</a:t>
            </a:r>
            <a:endParaRPr lang="en-US" altLang="ja-JP" sz="2400" dirty="0">
              <a:solidFill>
                <a:srgbClr val="FF0000"/>
              </a:solidFill>
            </a:endParaRPr>
          </a:p>
        </p:txBody>
      </p:sp>
      <p:sp>
        <p:nvSpPr>
          <p:cNvPr id="5" name="スライド番号プレースホルダー 4">
            <a:extLst>
              <a:ext uri="{FF2B5EF4-FFF2-40B4-BE49-F238E27FC236}">
                <a16:creationId xmlns:a16="http://schemas.microsoft.com/office/drawing/2014/main" xmlns="" id="{0DF63F02-42CD-9C45-AC15-28B42D48BB01}"/>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21</a:t>
            </a:fld>
            <a:endParaRPr lang="en-US" dirty="0"/>
          </a:p>
        </p:txBody>
      </p:sp>
      <p:graphicFrame>
        <p:nvGraphicFramePr>
          <p:cNvPr id="16" name="コンテンツ プレースホルダー 8">
            <a:extLst>
              <a:ext uri="{FF2B5EF4-FFF2-40B4-BE49-F238E27FC236}">
                <a16:creationId xmlns:a16="http://schemas.microsoft.com/office/drawing/2014/main" xmlns="" id="{CE17F7E9-F433-D443-924A-962D13EFF3DD}"/>
              </a:ext>
            </a:extLst>
          </p:cNvPr>
          <p:cNvGraphicFramePr>
            <a:graphicFrameLocks/>
          </p:cNvGraphicFramePr>
          <p:nvPr>
            <p:extLst>
              <p:ext uri="{D42A27DB-BD31-4B8C-83A1-F6EECF244321}">
                <p14:modId xmlns:p14="http://schemas.microsoft.com/office/powerpoint/2010/main" val="4091896339"/>
              </p:ext>
            </p:extLst>
          </p:nvPr>
        </p:nvGraphicFramePr>
        <p:xfrm>
          <a:off x="407383" y="1281922"/>
          <a:ext cx="8329234" cy="3328734"/>
        </p:xfrm>
        <a:graphic>
          <a:graphicData uri="http://schemas.openxmlformats.org/drawingml/2006/table">
            <a:tbl>
              <a:tblPr/>
              <a:tblGrid>
                <a:gridCol w="4164617">
                  <a:extLst>
                    <a:ext uri="{9D8B030D-6E8A-4147-A177-3AD203B41FA5}">
                      <a16:colId xmlns:a16="http://schemas.microsoft.com/office/drawing/2014/main" xmlns="" val="1713841792"/>
                    </a:ext>
                  </a:extLst>
                </a:gridCol>
                <a:gridCol w="4164617">
                  <a:extLst>
                    <a:ext uri="{9D8B030D-6E8A-4147-A177-3AD203B41FA5}">
                      <a16:colId xmlns:a16="http://schemas.microsoft.com/office/drawing/2014/main" xmlns="" val="2165892409"/>
                    </a:ext>
                  </a:extLst>
                </a:gridCol>
              </a:tblGrid>
              <a:tr h="506110">
                <a:tc>
                  <a:txBody>
                    <a:bodyPr/>
                    <a:lstStyle/>
                    <a:p>
                      <a:pPr algn="ctr" fontAlgn="ct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推敲</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1</a:t>
                      </a:r>
                      <a:r>
                        <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rPr>
                        <a:t>回目</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1" i="0" u="none" strike="noStrike">
                          <a:solidFill>
                            <a:srgbClr val="0432FF"/>
                          </a:solidFill>
                          <a:effectLst/>
                          <a:latin typeface="ＭＳ Ｐゴシック" panose="020B0600070205080204" pitchFamily="34" charset="-128"/>
                          <a:ea typeface="ＭＳ Ｐゴシック" panose="020B0600070205080204" pitchFamily="34" charset="-128"/>
                        </a:rPr>
                        <a:t>評価点</a:t>
                      </a:r>
                      <a:r>
                        <a:rPr lang="en-US" altLang="ja-JP" sz="1600" b="1" i="0" u="none" strike="noStrike" dirty="0">
                          <a:solidFill>
                            <a:srgbClr val="0432FF"/>
                          </a:solidFill>
                          <a:effectLst/>
                          <a:latin typeface="ＭＳ Ｐゴシック" panose="020B0600070205080204" pitchFamily="34" charset="-128"/>
                          <a:ea typeface="ＭＳ Ｐゴシック" panose="020B0600070205080204" pitchFamily="34" charset="-128"/>
                        </a:rPr>
                        <a:t>4.0</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600" b="1" i="0" u="none" strike="noStrike">
                          <a:solidFill>
                            <a:srgbClr val="000000"/>
                          </a:solidFill>
                          <a:effectLst/>
                          <a:latin typeface="ＭＳ Ｐゴシック" panose="020B0600070205080204" pitchFamily="34" charset="-128"/>
                          <a:ea typeface="+mn-ea"/>
                        </a:rPr>
                        <a:t>推敲</a:t>
                      </a:r>
                      <a:r>
                        <a:rPr lang="en-US" altLang="ja-JP" sz="1600" b="1" i="0" u="none" strike="noStrike" dirty="0">
                          <a:solidFill>
                            <a:srgbClr val="000000"/>
                          </a:solidFill>
                          <a:effectLst/>
                          <a:latin typeface="ＭＳ Ｐゴシック" panose="020B0600070205080204" pitchFamily="34" charset="-128"/>
                          <a:ea typeface="+mn-ea"/>
                        </a:rPr>
                        <a:t>2</a:t>
                      </a:r>
                      <a:r>
                        <a:rPr lang="ja-JP" altLang="en-US" sz="1600" b="1" i="0" u="none" strike="noStrike">
                          <a:solidFill>
                            <a:srgbClr val="000000"/>
                          </a:solidFill>
                          <a:effectLst/>
                          <a:latin typeface="ＭＳ Ｐゴシック" panose="020B0600070205080204" pitchFamily="34" charset="-128"/>
                          <a:ea typeface="+mn-ea"/>
                        </a:rPr>
                        <a:t>回目</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1" i="0" u="none" strike="noStrike">
                          <a:solidFill>
                            <a:srgbClr val="FF0000"/>
                          </a:solidFill>
                          <a:effectLst/>
                          <a:latin typeface="ＭＳ Ｐゴシック" panose="020B0600070205080204" pitchFamily="34" charset="-128"/>
                          <a:ea typeface="ＭＳ Ｐゴシック" panose="020B0600070205080204" pitchFamily="34" charset="-128"/>
                        </a:rPr>
                        <a:t>評価点</a:t>
                      </a:r>
                      <a:r>
                        <a:rPr lang="en-US" altLang="ja-JP" sz="1600" b="1" i="0" u="none" strike="noStrike" dirty="0">
                          <a:solidFill>
                            <a:srgbClr val="FF0000"/>
                          </a:solidFill>
                          <a:effectLst/>
                          <a:latin typeface="ＭＳ Ｐゴシック" panose="020B0600070205080204" pitchFamily="34" charset="-128"/>
                          <a:ea typeface="ＭＳ Ｐゴシック" panose="020B0600070205080204" pitchFamily="34" charset="-128"/>
                        </a:rPr>
                        <a:t>5.4</a:t>
                      </a:r>
                      <a:r>
                        <a:rPr lang="en-US" altLang="ja-JP" sz="1600" b="1"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1"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64915142"/>
                  </a:ext>
                </a:extLst>
              </a:tr>
              <a:tr h="360000">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〇〇先輩、いつもお世話になっております、</a:t>
                      </a:r>
                      <a:r>
                        <a:rPr lang="en" sz="1600" b="0" i="0" u="none" strike="noStrike" dirty="0">
                          <a:solidFill>
                            <a:srgbClr val="000000"/>
                          </a:solidFill>
                          <a:effectLst/>
                          <a:latin typeface="ＭＳ Ｐゴシック" panose="020B0600070205080204" pitchFamily="34" charset="-128"/>
                          <a:ea typeface="ＭＳ Ｐゴシック" panose="020B0600070205080204" pitchFamily="34" charset="-128"/>
                        </a:rPr>
                        <a:t>XX</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です。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〇〇先輩、いつもお世話になっております、</a:t>
                      </a:r>
                      <a:r>
                        <a:rPr lang="en" sz="1600" b="0" i="0" u="none" strike="noStrike" dirty="0">
                          <a:solidFill>
                            <a:srgbClr val="000000"/>
                          </a:solidFill>
                          <a:effectLst/>
                          <a:latin typeface="ＭＳ Ｐゴシック" panose="020B0600070205080204" pitchFamily="34" charset="-128"/>
                          <a:ea typeface="ＭＳ Ｐゴシック" panose="020B0600070205080204" pitchFamily="34" charset="-128"/>
                        </a:rPr>
                        <a:t>XX</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です。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61475054"/>
                  </a:ext>
                </a:extLst>
              </a:tr>
              <a:tr h="360000">
                <a:tc>
                  <a:txBody>
                    <a:bodyPr/>
                    <a:lstStyle/>
                    <a:p>
                      <a:pPr algn="l" fontAlgn="ct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中略</a:t>
                      </a: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中略</a:t>
                      </a: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686357476"/>
                  </a:ext>
                </a:extLst>
              </a:tr>
              <a:tr h="676784">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また、この場をお借りして申し上げますが、以前からサークル内で先輩の振る舞いに</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対し</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　　　　</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少し苦情が出ています。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また、この場をお借りして申し上げますが、以前からサークル内での先輩の振る舞いに</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ついて</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　</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相談をいくつか受けています。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3457274"/>
                  </a:ext>
                </a:extLst>
              </a:tr>
              <a:tr h="360000">
                <a:tc>
                  <a:txBody>
                    <a:bodyPr/>
                    <a:lstStyle/>
                    <a:p>
                      <a:pPr algn="l" fontAlgn="ct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中略</a:t>
                      </a: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中略</a:t>
                      </a:r>
                      <a:r>
                        <a:rPr lang="en-US" altLang="ja-JP" sz="1600" b="0" i="0" u="none" strike="noStrike" dirty="0">
                          <a:solidFill>
                            <a:srgbClr val="000000"/>
                          </a:solidFill>
                          <a:effectLst/>
                          <a:latin typeface="ＭＳ Ｐゴシック" panose="020B0600070205080204" pitchFamily="34" charset="-128"/>
                          <a:ea typeface="ＭＳ Ｐゴシック" panose="020B0600070205080204" pitchFamily="34" charset="-128"/>
                        </a:rPr>
                        <a:t>)</a:t>
                      </a:r>
                      <a:endPar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endParaRP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08628586"/>
                  </a:ext>
                </a:extLst>
              </a:tr>
              <a:tr h="506110">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重ね重ね失礼なことを述べましたが、　　　　　　どうか</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ご理解いただければと思います。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重ね重ね失礼なことを述べましたが、　　　　　　どうか</a:t>
                      </a:r>
                      <a:r>
                        <a:rPr lang="ja-JP" altLang="en-US" sz="1600" b="0" i="0" u="none" strike="noStrike">
                          <a:solidFill>
                            <a:srgbClr val="FF0000"/>
                          </a:solidFill>
                          <a:effectLst/>
                          <a:latin typeface="ＭＳ Ｐゴシック" panose="020B0600070205080204" pitchFamily="34" charset="-128"/>
                          <a:ea typeface="ＭＳ Ｐゴシック" panose="020B0600070205080204" pitchFamily="34" charset="-128"/>
                        </a:rPr>
                        <a:t>ご理解いただければ幸いです。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38976318"/>
                  </a:ext>
                </a:extLst>
              </a:tr>
              <a:tr h="360000">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以上、どうかよろしくお願いします。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ja-JP" altLang="en-US" sz="1600" b="0" i="0" u="none" strike="noStrike">
                          <a:solidFill>
                            <a:srgbClr val="000000"/>
                          </a:solidFill>
                          <a:effectLst/>
                          <a:latin typeface="ＭＳ Ｐゴシック" panose="020B0600070205080204" pitchFamily="34" charset="-128"/>
                          <a:ea typeface="ＭＳ Ｐゴシック" panose="020B0600070205080204" pitchFamily="34" charset="-128"/>
                        </a:rPr>
                        <a:t>以上、どうかよろしくお願いします。</a:t>
                      </a:r>
                    </a:p>
                  </a:txBody>
                  <a:tcPr marL="8657" marR="8657" marT="865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39455460"/>
                  </a:ext>
                </a:extLst>
              </a:tr>
            </a:tbl>
          </a:graphicData>
        </a:graphic>
      </p:graphicFrame>
      <p:grpSp>
        <p:nvGrpSpPr>
          <p:cNvPr id="26" name="グループ化 25">
            <a:extLst>
              <a:ext uri="{FF2B5EF4-FFF2-40B4-BE49-F238E27FC236}">
                <a16:creationId xmlns:a16="http://schemas.microsoft.com/office/drawing/2014/main" xmlns="" id="{DA800D59-CE79-5745-94DF-D6F25D808A2E}"/>
              </a:ext>
            </a:extLst>
          </p:cNvPr>
          <p:cNvGrpSpPr/>
          <p:nvPr/>
        </p:nvGrpSpPr>
        <p:grpSpPr>
          <a:xfrm>
            <a:off x="3798598" y="4615066"/>
            <a:ext cx="5345402" cy="350287"/>
            <a:chOff x="407383" y="4667418"/>
            <a:chExt cx="5345402" cy="350287"/>
          </a:xfrm>
        </p:grpSpPr>
        <p:grpSp>
          <p:nvGrpSpPr>
            <p:cNvPr id="22" name="グループ化 21">
              <a:extLst>
                <a:ext uri="{FF2B5EF4-FFF2-40B4-BE49-F238E27FC236}">
                  <a16:creationId xmlns:a16="http://schemas.microsoft.com/office/drawing/2014/main" xmlns="" id="{C21A5660-EE49-7944-AE3E-93E801FC1CD5}"/>
                </a:ext>
              </a:extLst>
            </p:cNvPr>
            <p:cNvGrpSpPr/>
            <p:nvPr/>
          </p:nvGrpSpPr>
          <p:grpSpPr>
            <a:xfrm>
              <a:off x="407383" y="4667418"/>
              <a:ext cx="2672701" cy="338554"/>
              <a:chOff x="407383" y="4667418"/>
              <a:chExt cx="2672701" cy="338554"/>
            </a:xfrm>
          </p:grpSpPr>
          <p:sp>
            <p:nvSpPr>
              <p:cNvPr id="20" name="正方形/長方形 19">
                <a:extLst>
                  <a:ext uri="{FF2B5EF4-FFF2-40B4-BE49-F238E27FC236}">
                    <a16:creationId xmlns:a16="http://schemas.microsoft.com/office/drawing/2014/main" xmlns="" id="{58BEF70B-706C-E341-B98A-91DCD22769B0}"/>
                  </a:ext>
                </a:extLst>
              </p:cNvPr>
              <p:cNvSpPr/>
              <p:nvPr/>
            </p:nvSpPr>
            <p:spPr>
              <a:xfrm>
                <a:off x="407383" y="4716379"/>
                <a:ext cx="1219286" cy="24063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xmlns="" id="{CA7CB194-797B-7147-B5E2-DCE64F7EBE4D}"/>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：悪意を</a:t>
                </a:r>
                <a:r>
                  <a:rPr lang="ja-JP" altLang="en-US" sz="1600"/>
                  <a:t>表す</a:t>
                </a:r>
                <a:r>
                  <a:rPr kumimoji="1" lang="ja-JP" altLang="en-US" sz="1600"/>
                  <a:t>文</a:t>
                </a:r>
                <a:endParaRPr kumimoji="1" lang="ja-JP" altLang="en-US"/>
              </a:p>
            </p:txBody>
          </p:sp>
        </p:grpSp>
        <p:grpSp>
          <p:nvGrpSpPr>
            <p:cNvPr id="23" name="グループ化 22">
              <a:extLst>
                <a:ext uri="{FF2B5EF4-FFF2-40B4-BE49-F238E27FC236}">
                  <a16:creationId xmlns:a16="http://schemas.microsoft.com/office/drawing/2014/main" xmlns="" id="{DD2CB0BA-2461-3D4B-8198-1090F7174E25}"/>
                </a:ext>
              </a:extLst>
            </p:cNvPr>
            <p:cNvGrpSpPr/>
            <p:nvPr/>
          </p:nvGrpSpPr>
          <p:grpSpPr>
            <a:xfrm>
              <a:off x="3080084" y="4679151"/>
              <a:ext cx="2672701" cy="338554"/>
              <a:chOff x="407383" y="4667418"/>
              <a:chExt cx="2672701" cy="338554"/>
            </a:xfrm>
          </p:grpSpPr>
          <p:sp>
            <p:nvSpPr>
              <p:cNvPr id="24" name="正方形/長方形 23">
                <a:extLst>
                  <a:ext uri="{FF2B5EF4-FFF2-40B4-BE49-F238E27FC236}">
                    <a16:creationId xmlns:a16="http://schemas.microsoft.com/office/drawing/2014/main" xmlns="" id="{92718C85-FA14-F14D-AA5D-881D5C228B2C}"/>
                  </a:ext>
                </a:extLst>
              </p:cNvPr>
              <p:cNvSpPr/>
              <p:nvPr/>
            </p:nvSpPr>
            <p:spPr>
              <a:xfrm>
                <a:off x="407383" y="4716379"/>
                <a:ext cx="1219286" cy="24063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xmlns="" id="{7BEACB5E-1413-E548-831F-23057467C8BB}"/>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：好意を</a:t>
                </a:r>
                <a:r>
                  <a:rPr lang="ja-JP" altLang="en-US" sz="1600"/>
                  <a:t>表す</a:t>
                </a:r>
                <a:r>
                  <a:rPr kumimoji="1" lang="ja-JP" altLang="en-US" sz="1600"/>
                  <a:t>文</a:t>
                </a:r>
                <a:endParaRPr kumimoji="1" lang="ja-JP" altLang="en-US"/>
              </a:p>
            </p:txBody>
          </p:sp>
        </p:grpSp>
      </p:grpSp>
      <p:sp>
        <p:nvSpPr>
          <p:cNvPr id="6" name="正方形/長方形 5">
            <a:extLst>
              <a:ext uri="{FF2B5EF4-FFF2-40B4-BE49-F238E27FC236}">
                <a16:creationId xmlns:a16="http://schemas.microsoft.com/office/drawing/2014/main" xmlns="" id="{8FE69716-731D-104F-B6F1-3FC8DAFF30B6}"/>
              </a:ext>
            </a:extLst>
          </p:cNvPr>
          <p:cNvSpPr/>
          <p:nvPr/>
        </p:nvSpPr>
        <p:spPr>
          <a:xfrm>
            <a:off x="191680" y="895959"/>
            <a:ext cx="3913251" cy="369332"/>
          </a:xfrm>
          <a:prstGeom prst="rect">
            <a:avLst/>
          </a:prstGeom>
        </p:spPr>
        <p:txBody>
          <a:bodyPr wrap="none">
            <a:spAutoFit/>
          </a:bodyPr>
          <a:lstStyle/>
          <a:p>
            <a:r>
              <a:rPr lang="ja-JP" altLang="en-US" b="1">
                <a:solidFill>
                  <a:srgbClr val="000000"/>
                </a:solidFill>
                <a:latin typeface="ＭＳ Ｐゴシック" panose="020B0600070205080204" pitchFamily="34" charset="-128"/>
              </a:rPr>
              <a:t>状況</a:t>
            </a:r>
            <a:r>
              <a:rPr lang="en-US" altLang="ja-JP" b="1" dirty="0">
                <a:solidFill>
                  <a:srgbClr val="000000"/>
                </a:solidFill>
                <a:latin typeface="ＭＳ Ｐゴシック" panose="020B0600070205080204" pitchFamily="34" charset="-128"/>
              </a:rPr>
              <a:t>1(</a:t>
            </a:r>
            <a:r>
              <a:rPr lang="ja-JP" altLang="en-US" b="1">
                <a:solidFill>
                  <a:srgbClr val="000000"/>
                </a:solidFill>
                <a:latin typeface="ＭＳ Ｐゴシック" panose="020B0600070205080204" pitchFamily="34" charset="-128"/>
              </a:rPr>
              <a:t>悪意</a:t>
            </a:r>
            <a:r>
              <a:rPr lang="en-US" altLang="ja-JP" b="1" dirty="0">
                <a:solidFill>
                  <a:srgbClr val="000000"/>
                </a:solidFill>
                <a:latin typeface="ＭＳ Ｐゴシック" panose="020B0600070205080204" pitchFamily="34" charset="-128"/>
              </a:rPr>
              <a:t>)</a:t>
            </a:r>
            <a:r>
              <a:rPr lang="ja-JP" altLang="en-US" b="1">
                <a:solidFill>
                  <a:srgbClr val="000000"/>
                </a:solidFill>
                <a:latin typeface="ＭＳ Ｐゴシック" panose="020B0600070205080204" pitchFamily="34" charset="-128"/>
              </a:rPr>
              <a:t>における被験者</a:t>
            </a:r>
            <a:r>
              <a:rPr lang="en-US" altLang="ja-JP" b="1" dirty="0">
                <a:solidFill>
                  <a:srgbClr val="000000"/>
                </a:solidFill>
                <a:latin typeface="ＭＳ Ｐゴシック" panose="020B0600070205080204" pitchFamily="34" charset="-128"/>
              </a:rPr>
              <a:t>E</a:t>
            </a:r>
            <a:r>
              <a:rPr lang="ja-JP" altLang="en-US" b="1">
                <a:solidFill>
                  <a:srgbClr val="000000"/>
                </a:solidFill>
                <a:latin typeface="ＭＳ Ｐゴシック" panose="020B0600070205080204" pitchFamily="34" charset="-128"/>
              </a:rPr>
              <a:t>のメール</a:t>
            </a:r>
            <a:endParaRPr lang="ja-JP" altLang="en-US"/>
          </a:p>
        </p:txBody>
      </p:sp>
    </p:spTree>
    <p:extLst>
      <p:ext uri="{BB962C8B-B14F-4D97-AF65-F5344CB8AC3E}">
        <p14:creationId xmlns:p14="http://schemas.microsoft.com/office/powerpoint/2010/main" val="3628853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E14C226-631B-5C43-BA7C-F323577CD645}"/>
              </a:ext>
            </a:extLst>
          </p:cNvPr>
          <p:cNvSpPr>
            <a:spLocks noGrp="1"/>
          </p:cNvSpPr>
          <p:nvPr>
            <p:ph type="title"/>
          </p:nvPr>
        </p:nvSpPr>
        <p:spPr/>
        <p:txBody>
          <a:bodyPr/>
          <a:lstStyle/>
          <a:p>
            <a:r>
              <a:rPr lang="ja-JP" altLang="en-US" sz="3600"/>
              <a:t>評価点が上昇しなかったメール</a:t>
            </a:r>
            <a:endParaRPr kumimoji="1" lang="ja-JP" altLang="en-US" sz="3600"/>
          </a:p>
        </p:txBody>
      </p:sp>
      <p:sp>
        <p:nvSpPr>
          <p:cNvPr id="5" name="スライド番号プレースホルダー 4">
            <a:extLst>
              <a:ext uri="{FF2B5EF4-FFF2-40B4-BE49-F238E27FC236}">
                <a16:creationId xmlns:a16="http://schemas.microsoft.com/office/drawing/2014/main" xmlns="" id="{C9BE0B2D-B4A4-0346-A5C3-DC19DDDAD82D}"/>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22</a:t>
            </a:fld>
            <a:endParaRPr lang="en-US" dirty="0"/>
          </a:p>
        </p:txBody>
      </p:sp>
      <p:graphicFrame>
        <p:nvGraphicFramePr>
          <p:cNvPr id="8" name="表 7">
            <a:extLst>
              <a:ext uri="{FF2B5EF4-FFF2-40B4-BE49-F238E27FC236}">
                <a16:creationId xmlns:a16="http://schemas.microsoft.com/office/drawing/2014/main" xmlns="" id="{BE3E42C2-D95E-A643-B1EF-2533D3426FCD}"/>
              </a:ext>
            </a:extLst>
          </p:cNvPr>
          <p:cNvGraphicFramePr>
            <a:graphicFrameLocks noGrp="1"/>
          </p:cNvGraphicFramePr>
          <p:nvPr>
            <p:extLst>
              <p:ext uri="{D42A27DB-BD31-4B8C-83A1-F6EECF244321}">
                <p14:modId xmlns:p14="http://schemas.microsoft.com/office/powerpoint/2010/main" val="341625340"/>
              </p:ext>
            </p:extLst>
          </p:nvPr>
        </p:nvGraphicFramePr>
        <p:xfrm>
          <a:off x="407383" y="1212148"/>
          <a:ext cx="8329234" cy="2910744"/>
        </p:xfrm>
        <a:graphic>
          <a:graphicData uri="http://schemas.openxmlformats.org/drawingml/2006/table">
            <a:tbl>
              <a:tblPr>
                <a:tableStyleId>{5C22544A-7EE6-4342-B048-85BDC9FD1C3A}</a:tableStyleId>
              </a:tblPr>
              <a:tblGrid>
                <a:gridCol w="4164617">
                  <a:extLst>
                    <a:ext uri="{9D8B030D-6E8A-4147-A177-3AD203B41FA5}">
                      <a16:colId xmlns:a16="http://schemas.microsoft.com/office/drawing/2014/main" xmlns="" val="57497330"/>
                    </a:ext>
                  </a:extLst>
                </a:gridCol>
                <a:gridCol w="4164617">
                  <a:extLst>
                    <a:ext uri="{9D8B030D-6E8A-4147-A177-3AD203B41FA5}">
                      <a16:colId xmlns:a16="http://schemas.microsoft.com/office/drawing/2014/main" xmlns="" val="1237492481"/>
                    </a:ext>
                  </a:extLst>
                </a:gridCol>
              </a:tblGrid>
              <a:tr h="566826">
                <a:tc>
                  <a:txBody>
                    <a:bodyPr/>
                    <a:lstStyle/>
                    <a:p>
                      <a:pPr algn="ctr" fontAlgn="ctr"/>
                      <a:r>
                        <a:rPr lang="ja-JP" altLang="en-US" sz="1600" b="1" i="0" u="none" strike="noStrike">
                          <a:solidFill>
                            <a:schemeClr val="tx1"/>
                          </a:solidFill>
                          <a:effectLst/>
                          <a:latin typeface="ＭＳ Ｐゴシック (本文)"/>
                          <a:ea typeface="ＭＳ Ｐゴシック" panose="020B0600070205080204" pitchFamily="34" charset="-128"/>
                        </a:rPr>
                        <a:t>推敲</a:t>
                      </a:r>
                      <a:r>
                        <a:rPr lang="en-US" altLang="ja-JP" sz="1600" b="1" i="0" u="none" strike="noStrike" dirty="0">
                          <a:solidFill>
                            <a:schemeClr val="tx1"/>
                          </a:solidFill>
                          <a:effectLst/>
                          <a:latin typeface="ＭＳ Ｐゴシック (本文)"/>
                          <a:ea typeface="ＭＳ Ｐゴシック" panose="020B0600070205080204" pitchFamily="34" charset="-128"/>
                        </a:rPr>
                        <a:t>1</a:t>
                      </a:r>
                      <a:r>
                        <a:rPr lang="ja-JP" altLang="en-US" sz="1600" b="1" i="0" u="none" strike="noStrike">
                          <a:solidFill>
                            <a:schemeClr val="tx1"/>
                          </a:solidFill>
                          <a:effectLst/>
                          <a:latin typeface="ＭＳ Ｐゴシック (本文)"/>
                          <a:ea typeface="ＭＳ Ｐゴシック" panose="020B0600070205080204" pitchFamily="34" charset="-128"/>
                        </a:rPr>
                        <a:t>回目</a:t>
                      </a:r>
                      <a:r>
                        <a:rPr lang="en-US" altLang="ja-JP" sz="1600" b="1" i="0" u="none" strike="noStrike" dirty="0">
                          <a:solidFill>
                            <a:srgbClr val="000000"/>
                          </a:solidFill>
                          <a:effectLst/>
                          <a:latin typeface="ＭＳ Ｐゴシック (本文)"/>
                          <a:ea typeface="ＭＳ Ｐゴシック" panose="020B0600070205080204" pitchFamily="34" charset="-128"/>
                        </a:rPr>
                        <a:t>(</a:t>
                      </a:r>
                      <a:r>
                        <a:rPr lang="ja-JP" altLang="en-US" sz="1600" b="1" i="0" u="none" strike="noStrike">
                          <a:solidFill>
                            <a:srgbClr val="FF0000"/>
                          </a:solidFill>
                          <a:effectLst/>
                          <a:latin typeface="ＭＳ Ｐゴシック (本文)"/>
                          <a:ea typeface="ＭＳ Ｐゴシック" panose="020B0600070205080204" pitchFamily="34" charset="-128"/>
                        </a:rPr>
                        <a:t>評価点</a:t>
                      </a:r>
                      <a:r>
                        <a:rPr lang="en-US" altLang="ja-JP" sz="1600" b="1" i="0" u="none" strike="noStrike" dirty="0">
                          <a:solidFill>
                            <a:srgbClr val="FF0000"/>
                          </a:solidFill>
                          <a:effectLst/>
                          <a:latin typeface="ＭＳ Ｐゴシック (本文)"/>
                          <a:ea typeface="ＭＳ Ｐゴシック" panose="020B0600070205080204" pitchFamily="34" charset="-128"/>
                        </a:rPr>
                        <a:t>4.6</a:t>
                      </a:r>
                      <a:r>
                        <a:rPr lang="en-US" altLang="ja-JP" sz="1600" b="1" i="0" u="none" strike="noStrike" dirty="0">
                          <a:solidFill>
                            <a:srgbClr val="000000"/>
                          </a:solidFill>
                          <a:effectLst/>
                          <a:latin typeface="ＭＳ Ｐゴシック (本文)"/>
                          <a:ea typeface="ＭＳ Ｐゴシック" panose="020B0600070205080204" pitchFamily="34" charset="-128"/>
                        </a:rPr>
                        <a:t>)</a:t>
                      </a:r>
                      <a:endParaRPr lang="ja-JP" altLang="en-US" sz="1600" b="1"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ja-JP" altLang="en-US" sz="1600" b="1" i="0" u="none" strike="noStrike">
                          <a:solidFill>
                            <a:srgbClr val="000000"/>
                          </a:solidFill>
                          <a:effectLst/>
                          <a:latin typeface="ＭＳ Ｐゴシック (本文)"/>
                          <a:ea typeface="ＭＳ Ｐゴシック" panose="020B0600070205080204" pitchFamily="34" charset="-128"/>
                        </a:rPr>
                        <a:t>推敲</a:t>
                      </a:r>
                      <a:r>
                        <a:rPr lang="en-US" altLang="ja-JP" sz="1600" b="1" i="0" u="none" strike="noStrike" dirty="0">
                          <a:solidFill>
                            <a:srgbClr val="000000"/>
                          </a:solidFill>
                          <a:effectLst/>
                          <a:latin typeface="ＭＳ Ｐゴシック (本文)"/>
                          <a:ea typeface="ＭＳ Ｐゴシック" panose="020B0600070205080204" pitchFamily="34" charset="-128"/>
                        </a:rPr>
                        <a:t>2</a:t>
                      </a:r>
                      <a:r>
                        <a:rPr lang="ja-JP" altLang="en-US" sz="1600" b="1" i="0" u="none" strike="noStrike">
                          <a:solidFill>
                            <a:srgbClr val="000000"/>
                          </a:solidFill>
                          <a:effectLst/>
                          <a:latin typeface="ＭＳ Ｐゴシック (本文)"/>
                          <a:ea typeface="ＭＳ Ｐゴシック" panose="020B0600070205080204" pitchFamily="34" charset="-128"/>
                        </a:rPr>
                        <a:t>回目</a:t>
                      </a:r>
                      <a:r>
                        <a:rPr lang="en-US" altLang="ja-JP" sz="1600" b="1" i="0" u="none" strike="noStrike" dirty="0">
                          <a:solidFill>
                            <a:srgbClr val="000000"/>
                          </a:solidFill>
                          <a:effectLst/>
                          <a:latin typeface="ＭＳ Ｐゴシック (本文)"/>
                          <a:ea typeface="ＭＳ Ｐゴシック" panose="020B0600070205080204" pitchFamily="34" charset="-128"/>
                        </a:rPr>
                        <a:t>(</a:t>
                      </a:r>
                      <a:r>
                        <a:rPr lang="ja-JP" altLang="en-US" sz="1600" b="1" i="0" u="none" strike="noStrike">
                          <a:solidFill>
                            <a:srgbClr val="0432FF"/>
                          </a:solidFill>
                          <a:effectLst/>
                          <a:latin typeface="ＭＳ Ｐゴシック (本文)"/>
                          <a:ea typeface="ＭＳ Ｐゴシック" panose="020B0600070205080204" pitchFamily="34" charset="-128"/>
                        </a:rPr>
                        <a:t>評価点</a:t>
                      </a:r>
                      <a:r>
                        <a:rPr lang="en-US" altLang="ja-JP" sz="1600" b="1" i="0" u="none" strike="noStrike" dirty="0">
                          <a:solidFill>
                            <a:srgbClr val="0432FF"/>
                          </a:solidFill>
                          <a:effectLst/>
                          <a:latin typeface="ＭＳ Ｐゴシック (本文)"/>
                          <a:ea typeface="ＭＳ Ｐゴシック" panose="020B0600070205080204" pitchFamily="34" charset="-128"/>
                        </a:rPr>
                        <a:t>4.0</a:t>
                      </a:r>
                      <a:r>
                        <a:rPr lang="en-US" altLang="ja-JP" sz="1600" b="1" i="0" u="none" strike="noStrike" dirty="0">
                          <a:solidFill>
                            <a:srgbClr val="000000"/>
                          </a:solidFill>
                          <a:effectLst/>
                          <a:latin typeface="ＭＳ Ｐゴシック (本文)"/>
                          <a:ea typeface="ＭＳ Ｐゴシック" panose="020B0600070205080204" pitchFamily="34" charset="-128"/>
                        </a:rPr>
                        <a:t>)</a:t>
                      </a:r>
                      <a:endParaRPr lang="ja-JP" altLang="en-US" sz="1600" b="1"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701465498"/>
                  </a:ext>
                </a:extLst>
              </a:tr>
              <a:tr h="360000">
                <a:tc>
                  <a:txBody>
                    <a:bodyPr/>
                    <a:lstStyle/>
                    <a:p>
                      <a:pPr algn="l" fontAlgn="ctr"/>
                      <a:r>
                        <a:rPr lang="ja-JP" altLang="en-US" sz="1600" u="none" strike="noStrike">
                          <a:effectLst/>
                        </a:rPr>
                        <a:t>〇〇様，お世話になっております，</a:t>
                      </a:r>
                      <a:r>
                        <a:rPr lang="en-US" altLang="ja-JP" sz="1600" u="none" strike="noStrike" dirty="0">
                          <a:effectLst/>
                        </a:rPr>
                        <a:t>××</a:t>
                      </a:r>
                      <a:r>
                        <a:rPr lang="ja-JP" altLang="en-US" sz="1600" u="none" strike="noStrike">
                          <a:effectLst/>
                        </a:rPr>
                        <a:t>です．</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l" fontAlgn="ctr"/>
                      <a:r>
                        <a:rPr lang="ja-JP" altLang="en-US" sz="1600" u="none" strike="noStrike">
                          <a:effectLst/>
                        </a:rPr>
                        <a:t>〇〇様，お世話になっております，</a:t>
                      </a:r>
                      <a:r>
                        <a:rPr lang="en-US" altLang="ja-JP" sz="1600" u="none" strike="noStrike" dirty="0">
                          <a:effectLst/>
                        </a:rPr>
                        <a:t>××</a:t>
                      </a:r>
                      <a:r>
                        <a:rPr lang="ja-JP" altLang="en-US" sz="1600" u="none" strike="noStrike">
                          <a:effectLst/>
                        </a:rPr>
                        <a:t>です．</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81335094"/>
                  </a:ext>
                </a:extLst>
              </a:tr>
              <a:tr h="566826">
                <a:tc>
                  <a:txBody>
                    <a:bodyPr/>
                    <a:lstStyle/>
                    <a:p>
                      <a:pPr algn="l" fontAlgn="ctr"/>
                      <a:r>
                        <a:rPr lang="ja-JP" altLang="en-US" sz="1600" u="none" strike="noStrike">
                          <a:effectLst/>
                        </a:rPr>
                        <a:t>先日，ご連絡いただいた企画変更につきまして，部内で検討した結果，　　　　　　　　　　　　　　　　変更せずに企画を行う事となりました．</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u="none" strike="noStrike">
                          <a:effectLst/>
                        </a:rPr>
                        <a:t>先日，ご連絡いただいた企画変更につきまして，部内で検討した結果，　　　　　　　　　　　　　　　　変更せずに企画を行う事となりました．</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170786342"/>
                  </a:ext>
                </a:extLst>
              </a:tr>
              <a:tr h="360000">
                <a:tc>
                  <a:txBody>
                    <a:bodyPr/>
                    <a:lstStyle/>
                    <a:p>
                      <a:pPr algn="l" fontAlgn="ctr"/>
                      <a:r>
                        <a:rPr lang="ja-JP" altLang="en-US" sz="1600" u="none" strike="noStrike">
                          <a:effectLst/>
                        </a:rPr>
                        <a:t>大変申し訳ありませんが，　　　　　　　　　　　　　ご理解の程よろしくお願いいたします．</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u="none" strike="noStrike">
                          <a:effectLst/>
                        </a:rPr>
                        <a:t>大変申し訳ありませんが，　　　　　　　　　　　　　ご理解の程よろしくお願いいたします．</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49736119"/>
                  </a:ext>
                </a:extLst>
              </a:tr>
              <a:tr h="360000">
                <a:tc>
                  <a:txBody>
                    <a:bodyPr/>
                    <a:lstStyle/>
                    <a:p>
                      <a:pPr algn="l" fontAlgn="ctr"/>
                      <a:r>
                        <a:rPr lang="ja-JP" altLang="en-US" sz="1600" u="none" strike="noStrike">
                          <a:effectLst/>
                        </a:rPr>
                        <a:t>次回，企画するときは一緒に考えましょう！．</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l" fontAlgn="ctr"/>
                      <a:r>
                        <a:rPr lang="ja-JP" altLang="en-US" sz="1600" u="none" strike="noStrike">
                          <a:effectLst/>
                        </a:rPr>
                        <a:t>次回，企画するときは一緒に考えましょう</a:t>
                      </a:r>
                      <a:r>
                        <a:rPr lang="ja-JP" altLang="en-US" sz="1600" u="none" strike="noStrike">
                          <a:solidFill>
                            <a:srgbClr val="FF0000"/>
                          </a:solidFill>
                          <a:effectLst/>
                        </a:rPr>
                        <a:t>ね</a:t>
                      </a:r>
                      <a:r>
                        <a:rPr lang="ja-JP" altLang="en-US" sz="1600" u="none" strike="noStrike">
                          <a:effectLst/>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583455284"/>
                  </a:ext>
                </a:extLst>
              </a:tr>
              <a:tr h="360000">
                <a:tc>
                  <a:txBody>
                    <a:bodyPr/>
                    <a:lstStyle/>
                    <a:p>
                      <a:pPr algn="l" fontAlgn="ctr"/>
                      <a:r>
                        <a:rPr lang="ja-JP" altLang="en-US" sz="1600" u="none" strike="noStrike">
                          <a:effectLst/>
                        </a:rPr>
                        <a:t>よろしくお願いします．</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l" fontAlgn="ctr"/>
                      <a:r>
                        <a:rPr lang="ja-JP" altLang="en-US" sz="1600" u="none" strike="noStrike">
                          <a:effectLst/>
                        </a:rPr>
                        <a:t>よろしくお願いします</a:t>
                      </a:r>
                      <a:r>
                        <a:rPr lang="ja-JP" altLang="en-US" sz="1600" u="none" strike="noStrike">
                          <a:solidFill>
                            <a:srgbClr val="FF0000"/>
                          </a:solidFill>
                          <a:effectLst/>
                        </a:rPr>
                        <a:t>ね</a:t>
                      </a:r>
                      <a:r>
                        <a:rPr lang="ja-JP" altLang="en-US" sz="1600" u="none" strike="noStrike">
                          <a:effectLst/>
                        </a:rPr>
                        <a:t>．</a:t>
                      </a:r>
                      <a:endParaRPr lang="ja-JP" altLang="en-US" sz="1600" b="0" i="0" u="none" strike="noStrike">
                        <a:solidFill>
                          <a:srgbClr val="000000"/>
                        </a:solidFill>
                        <a:effectLst/>
                        <a:latin typeface="ＭＳ Ｐゴシック (本文)"/>
                        <a:ea typeface="ＭＳ Ｐゴシック" panose="020B0600070205080204" pitchFamily="34" charset="-128"/>
                      </a:endParaRPr>
                    </a:p>
                  </a:txBody>
                  <a:tcPr marL="22359" marR="22359" marT="223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748950113"/>
                  </a:ext>
                </a:extLst>
              </a:tr>
            </a:tbl>
          </a:graphicData>
        </a:graphic>
      </p:graphicFrame>
      <p:grpSp>
        <p:nvGrpSpPr>
          <p:cNvPr id="9" name="グループ化 8">
            <a:extLst>
              <a:ext uri="{FF2B5EF4-FFF2-40B4-BE49-F238E27FC236}">
                <a16:creationId xmlns:a16="http://schemas.microsoft.com/office/drawing/2014/main" xmlns="" id="{946BC510-3180-8B4C-A92B-23891FC052D5}"/>
              </a:ext>
            </a:extLst>
          </p:cNvPr>
          <p:cNvGrpSpPr/>
          <p:nvPr/>
        </p:nvGrpSpPr>
        <p:grpSpPr>
          <a:xfrm>
            <a:off x="3798598" y="4127585"/>
            <a:ext cx="5345402" cy="350287"/>
            <a:chOff x="407383" y="4667418"/>
            <a:chExt cx="5345402" cy="350287"/>
          </a:xfrm>
        </p:grpSpPr>
        <p:grpSp>
          <p:nvGrpSpPr>
            <p:cNvPr id="10" name="グループ化 9">
              <a:extLst>
                <a:ext uri="{FF2B5EF4-FFF2-40B4-BE49-F238E27FC236}">
                  <a16:creationId xmlns:a16="http://schemas.microsoft.com/office/drawing/2014/main" xmlns="" id="{8CB6C086-2C41-D043-855D-706FBC27CCEC}"/>
                </a:ext>
              </a:extLst>
            </p:cNvPr>
            <p:cNvGrpSpPr/>
            <p:nvPr/>
          </p:nvGrpSpPr>
          <p:grpSpPr>
            <a:xfrm>
              <a:off x="407383" y="4667418"/>
              <a:ext cx="2672701" cy="338554"/>
              <a:chOff x="407383" y="4667418"/>
              <a:chExt cx="2672701" cy="338554"/>
            </a:xfrm>
          </p:grpSpPr>
          <p:sp>
            <p:nvSpPr>
              <p:cNvPr id="14" name="正方形/長方形 13">
                <a:extLst>
                  <a:ext uri="{FF2B5EF4-FFF2-40B4-BE49-F238E27FC236}">
                    <a16:creationId xmlns:a16="http://schemas.microsoft.com/office/drawing/2014/main" xmlns="" id="{7E64C9F9-23FA-3746-83BE-91B778E35159}"/>
                  </a:ext>
                </a:extLst>
              </p:cNvPr>
              <p:cNvSpPr/>
              <p:nvPr/>
            </p:nvSpPr>
            <p:spPr>
              <a:xfrm>
                <a:off x="407383" y="4716379"/>
                <a:ext cx="1219286" cy="240632"/>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xmlns="" id="{E7F45180-E732-334D-99CF-C966BC30628F}"/>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：悪意を</a:t>
                </a:r>
                <a:r>
                  <a:rPr lang="ja-JP" altLang="en-US" sz="1600"/>
                  <a:t>表す</a:t>
                </a:r>
                <a:r>
                  <a:rPr kumimoji="1" lang="ja-JP" altLang="en-US" sz="1600"/>
                  <a:t>文</a:t>
                </a:r>
                <a:endParaRPr kumimoji="1" lang="ja-JP" altLang="en-US"/>
              </a:p>
            </p:txBody>
          </p:sp>
        </p:grpSp>
        <p:grpSp>
          <p:nvGrpSpPr>
            <p:cNvPr id="11" name="グループ化 10">
              <a:extLst>
                <a:ext uri="{FF2B5EF4-FFF2-40B4-BE49-F238E27FC236}">
                  <a16:creationId xmlns:a16="http://schemas.microsoft.com/office/drawing/2014/main" xmlns="" id="{753DCE2D-47EE-1F40-BAE9-4E75A7FA07DD}"/>
                </a:ext>
              </a:extLst>
            </p:cNvPr>
            <p:cNvGrpSpPr/>
            <p:nvPr/>
          </p:nvGrpSpPr>
          <p:grpSpPr>
            <a:xfrm>
              <a:off x="3080084" y="4679151"/>
              <a:ext cx="2672701" cy="338554"/>
              <a:chOff x="407383" y="4667418"/>
              <a:chExt cx="2672701" cy="338554"/>
            </a:xfrm>
          </p:grpSpPr>
          <p:sp>
            <p:nvSpPr>
              <p:cNvPr id="12" name="正方形/長方形 11">
                <a:extLst>
                  <a:ext uri="{FF2B5EF4-FFF2-40B4-BE49-F238E27FC236}">
                    <a16:creationId xmlns:a16="http://schemas.microsoft.com/office/drawing/2014/main" xmlns="" id="{B8F1ACD4-8869-814D-B3AC-74AFC4A2E206}"/>
                  </a:ext>
                </a:extLst>
              </p:cNvPr>
              <p:cNvSpPr/>
              <p:nvPr/>
            </p:nvSpPr>
            <p:spPr>
              <a:xfrm>
                <a:off x="407383" y="4716379"/>
                <a:ext cx="1219286" cy="240632"/>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xmlns="" id="{A64E0A95-6E4D-764A-9CC5-AC02687FEF58}"/>
                  </a:ext>
                </a:extLst>
              </p:cNvPr>
              <p:cNvSpPr txBox="1"/>
              <p:nvPr/>
            </p:nvSpPr>
            <p:spPr>
              <a:xfrm>
                <a:off x="1578541" y="4667418"/>
                <a:ext cx="1501543" cy="338554"/>
              </a:xfrm>
              <a:prstGeom prst="rect">
                <a:avLst/>
              </a:prstGeom>
              <a:noFill/>
            </p:spPr>
            <p:txBody>
              <a:bodyPr wrap="square" rtlCol="0">
                <a:spAutoFit/>
              </a:bodyPr>
              <a:lstStyle/>
              <a:p>
                <a:r>
                  <a:rPr kumimoji="1" lang="ja-JP" altLang="en-US" sz="1600"/>
                  <a:t>：好意を</a:t>
                </a:r>
                <a:r>
                  <a:rPr lang="ja-JP" altLang="en-US" sz="1600"/>
                  <a:t>表す</a:t>
                </a:r>
                <a:r>
                  <a:rPr kumimoji="1" lang="ja-JP" altLang="en-US" sz="1600"/>
                  <a:t>文</a:t>
                </a:r>
                <a:endParaRPr kumimoji="1" lang="ja-JP" altLang="en-US"/>
              </a:p>
            </p:txBody>
          </p:sp>
        </p:grpSp>
      </p:grpSp>
      <p:sp>
        <p:nvSpPr>
          <p:cNvPr id="20" name="コンテンツ プレースホルダー 2">
            <a:extLst>
              <a:ext uri="{FF2B5EF4-FFF2-40B4-BE49-F238E27FC236}">
                <a16:creationId xmlns:a16="http://schemas.microsoft.com/office/drawing/2014/main" xmlns="" id="{22035CE6-169C-D443-88BC-9FCFF7AD66F7}"/>
              </a:ext>
            </a:extLst>
          </p:cNvPr>
          <p:cNvSpPr txBox="1">
            <a:spLocks/>
          </p:cNvSpPr>
          <p:nvPr/>
        </p:nvSpPr>
        <p:spPr>
          <a:xfrm>
            <a:off x="407383" y="4711821"/>
            <a:ext cx="8329233" cy="1630780"/>
          </a:xfrm>
          <a:prstGeom prst="rect">
            <a:avLst/>
          </a:prstGeom>
          <a:ln>
            <a:no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Arial" panose="020B0604020202020204" pitchFamily="34" charset="0"/>
              <a:buNone/>
            </a:pPr>
            <a:r>
              <a:rPr lang="ja-JP" altLang="en-US" sz="2400">
                <a:solidFill>
                  <a:srgbClr val="0432FF"/>
                </a:solidFill>
              </a:rPr>
              <a:t>「ね」をつけて柔らかくしたつもりが，上から目線になっていた</a:t>
            </a:r>
          </a:p>
        </p:txBody>
      </p:sp>
      <p:sp>
        <p:nvSpPr>
          <p:cNvPr id="16" name="正方形/長方形 15">
            <a:extLst>
              <a:ext uri="{FF2B5EF4-FFF2-40B4-BE49-F238E27FC236}">
                <a16:creationId xmlns:a16="http://schemas.microsoft.com/office/drawing/2014/main" xmlns="" id="{2EDD7ADC-9C8C-DA48-8C41-A619DFAA44EF}"/>
              </a:ext>
            </a:extLst>
          </p:cNvPr>
          <p:cNvSpPr/>
          <p:nvPr/>
        </p:nvSpPr>
        <p:spPr>
          <a:xfrm>
            <a:off x="191680" y="895959"/>
            <a:ext cx="3913251" cy="369332"/>
          </a:xfrm>
          <a:prstGeom prst="rect">
            <a:avLst/>
          </a:prstGeom>
        </p:spPr>
        <p:txBody>
          <a:bodyPr wrap="none">
            <a:spAutoFit/>
          </a:bodyPr>
          <a:lstStyle/>
          <a:p>
            <a:r>
              <a:rPr lang="ja-JP" altLang="en-US" b="1">
                <a:solidFill>
                  <a:srgbClr val="000000"/>
                </a:solidFill>
                <a:latin typeface="ＭＳ Ｐゴシック" panose="020B0600070205080204" pitchFamily="34" charset="-128"/>
              </a:rPr>
              <a:t>状況</a:t>
            </a:r>
            <a:r>
              <a:rPr lang="en-US" altLang="ja-JP" b="1" dirty="0">
                <a:solidFill>
                  <a:srgbClr val="000000"/>
                </a:solidFill>
                <a:latin typeface="ＭＳ Ｐゴシック" panose="020B0600070205080204" pitchFamily="34" charset="-128"/>
              </a:rPr>
              <a:t>1(</a:t>
            </a:r>
            <a:r>
              <a:rPr lang="ja-JP" altLang="en-US" b="1">
                <a:solidFill>
                  <a:srgbClr val="000000"/>
                </a:solidFill>
                <a:latin typeface="ＭＳ Ｐゴシック" panose="020B0600070205080204" pitchFamily="34" charset="-128"/>
              </a:rPr>
              <a:t>悪意</a:t>
            </a:r>
            <a:r>
              <a:rPr lang="en-US" altLang="ja-JP" b="1" dirty="0">
                <a:solidFill>
                  <a:srgbClr val="000000"/>
                </a:solidFill>
                <a:latin typeface="ＭＳ Ｐゴシック" panose="020B0600070205080204" pitchFamily="34" charset="-128"/>
              </a:rPr>
              <a:t>)</a:t>
            </a:r>
            <a:r>
              <a:rPr lang="ja-JP" altLang="en-US" b="1">
                <a:solidFill>
                  <a:srgbClr val="000000"/>
                </a:solidFill>
                <a:latin typeface="ＭＳ Ｐゴシック" panose="020B0600070205080204" pitchFamily="34" charset="-128"/>
              </a:rPr>
              <a:t>における被験者</a:t>
            </a:r>
            <a:r>
              <a:rPr lang="en-US" altLang="ja-JP" b="1" dirty="0">
                <a:solidFill>
                  <a:srgbClr val="000000"/>
                </a:solidFill>
                <a:latin typeface="ＭＳ Ｐゴシック" panose="020B0600070205080204" pitchFamily="34" charset="-128"/>
              </a:rPr>
              <a:t>A</a:t>
            </a:r>
            <a:r>
              <a:rPr lang="ja-JP" altLang="en-US" b="1">
                <a:solidFill>
                  <a:srgbClr val="000000"/>
                </a:solidFill>
                <a:latin typeface="ＭＳ Ｐゴシック" panose="020B0600070205080204" pitchFamily="34" charset="-128"/>
              </a:rPr>
              <a:t>のメール</a:t>
            </a:r>
            <a:endParaRPr lang="ja-JP" altLang="en-US"/>
          </a:p>
        </p:txBody>
      </p:sp>
      <p:sp>
        <p:nvSpPr>
          <p:cNvPr id="17" name="下矢印 16">
            <a:extLst>
              <a:ext uri="{FF2B5EF4-FFF2-40B4-BE49-F238E27FC236}">
                <a16:creationId xmlns:a16="http://schemas.microsoft.com/office/drawing/2014/main" xmlns="" id="{7FA87CE8-8CB8-5F4F-8847-F237E8DBA364}"/>
              </a:ext>
            </a:extLst>
          </p:cNvPr>
          <p:cNvSpPr/>
          <p:nvPr/>
        </p:nvSpPr>
        <p:spPr>
          <a:xfrm rot="16200000">
            <a:off x="446457" y="5083876"/>
            <a:ext cx="404261" cy="482409"/>
          </a:xfrm>
          <a:prstGeom prst="downArrow">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432FF"/>
              </a:solidFill>
            </a:endParaRPr>
          </a:p>
        </p:txBody>
      </p:sp>
      <p:sp>
        <p:nvSpPr>
          <p:cNvPr id="6" name="テキスト ボックス 5">
            <a:extLst>
              <a:ext uri="{FF2B5EF4-FFF2-40B4-BE49-F238E27FC236}">
                <a16:creationId xmlns:a16="http://schemas.microsoft.com/office/drawing/2014/main" xmlns="" id="{AD60BCDD-7F70-3C4E-9D8B-92F37AC0BD14}"/>
              </a:ext>
            </a:extLst>
          </p:cNvPr>
          <p:cNvSpPr txBox="1"/>
          <p:nvPr/>
        </p:nvSpPr>
        <p:spPr>
          <a:xfrm>
            <a:off x="889792" y="5140414"/>
            <a:ext cx="7183225" cy="369332"/>
          </a:xfrm>
          <a:prstGeom prst="rect">
            <a:avLst/>
          </a:prstGeom>
          <a:noFill/>
        </p:spPr>
        <p:txBody>
          <a:bodyPr wrap="square" rtlCol="0">
            <a:spAutoFit/>
          </a:bodyPr>
          <a:lstStyle/>
          <a:p>
            <a:r>
              <a:rPr lang="ja-JP" altLang="en-US">
                <a:solidFill>
                  <a:srgbClr val="0432FF"/>
                </a:solidFill>
              </a:rPr>
              <a:t>局所的な修正では，全体の印象は変わりにくい可能性がある</a:t>
            </a:r>
            <a:endParaRPr lang="en-US" altLang="ja-JP" dirty="0">
              <a:solidFill>
                <a:srgbClr val="0432FF"/>
              </a:solidFill>
            </a:endParaRPr>
          </a:p>
        </p:txBody>
      </p:sp>
      <p:sp>
        <p:nvSpPr>
          <p:cNvPr id="7" name="正方形/長方形 6">
            <a:extLst>
              <a:ext uri="{FF2B5EF4-FFF2-40B4-BE49-F238E27FC236}">
                <a16:creationId xmlns:a16="http://schemas.microsoft.com/office/drawing/2014/main" xmlns="" id="{3FAEED3E-E0AD-834D-9728-8FDC19D70B64}"/>
              </a:ext>
            </a:extLst>
          </p:cNvPr>
          <p:cNvSpPr/>
          <p:nvPr/>
        </p:nvSpPr>
        <p:spPr>
          <a:xfrm>
            <a:off x="889792" y="5556841"/>
            <a:ext cx="7183225" cy="369332"/>
          </a:xfrm>
          <a:prstGeom prst="rect">
            <a:avLst/>
          </a:prstGeom>
        </p:spPr>
        <p:txBody>
          <a:bodyPr wrap="square">
            <a:spAutoFit/>
          </a:bodyPr>
          <a:lstStyle/>
          <a:p>
            <a:pPr lvl="0">
              <a:defRPr/>
            </a:pPr>
            <a:r>
              <a:rPr lang="ja-JP" altLang="en-US">
                <a:solidFill>
                  <a:srgbClr val="0432FF"/>
                </a:solidFill>
              </a:rPr>
              <a:t>修正が促された時に，どう修正したら良いのかわからないこともある</a:t>
            </a:r>
            <a:endParaRPr lang="en-US" altLang="ja-JP" dirty="0">
              <a:solidFill>
                <a:srgbClr val="0432FF"/>
              </a:solidFill>
            </a:endParaRPr>
          </a:p>
        </p:txBody>
      </p:sp>
    </p:spTree>
    <p:extLst>
      <p:ext uri="{BB962C8B-B14F-4D97-AF65-F5344CB8AC3E}">
        <p14:creationId xmlns:p14="http://schemas.microsoft.com/office/powerpoint/2010/main" val="158013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80868A9-8210-784B-B8E0-3C07DBBB3F88}"/>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xmlns="" id="{C129FF09-5929-0C4C-B1F5-0BA581CC4D58}"/>
              </a:ext>
            </a:extLst>
          </p:cNvPr>
          <p:cNvSpPr>
            <a:spLocks noGrp="1"/>
          </p:cNvSpPr>
          <p:nvPr>
            <p:ph idx="1"/>
          </p:nvPr>
        </p:nvSpPr>
        <p:spPr/>
        <p:txBody>
          <a:bodyPr/>
          <a:lstStyle/>
          <a:p>
            <a:pPr>
              <a:lnSpc>
                <a:spcPct val="100000"/>
              </a:lnSpc>
            </a:pPr>
            <a:r>
              <a:rPr kumimoji="1" lang="ja-JP" altLang="en-US"/>
              <a:t>読み手に好感を持ってもらえる文章推敲支援　　　　システムを構築し評価実験によりその効果を確認した</a:t>
            </a:r>
            <a:endParaRPr kumimoji="1" lang="en-US" altLang="ja-JP" dirty="0"/>
          </a:p>
          <a:p>
            <a:pPr>
              <a:lnSpc>
                <a:spcPct val="100000"/>
              </a:lnSpc>
            </a:pPr>
            <a:endParaRPr lang="en-US" altLang="ja-JP" dirty="0"/>
          </a:p>
          <a:p>
            <a:pPr>
              <a:lnSpc>
                <a:spcPct val="100000"/>
              </a:lnSpc>
            </a:pPr>
            <a:r>
              <a:rPr kumimoji="1" lang="ja-JP" altLang="en-US"/>
              <a:t>今後，修正が望まれる箇所に対して，修正案を提示できるシステムへの改良が期待される</a:t>
            </a:r>
          </a:p>
        </p:txBody>
      </p:sp>
      <p:sp>
        <p:nvSpPr>
          <p:cNvPr id="5" name="スライド番号プレースホルダー 4">
            <a:extLst>
              <a:ext uri="{FF2B5EF4-FFF2-40B4-BE49-F238E27FC236}">
                <a16:creationId xmlns:a16="http://schemas.microsoft.com/office/drawing/2014/main" xmlns="" id="{E291A549-4874-0540-9B61-73CCDDC680CF}"/>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23</a:t>
            </a:fld>
            <a:endParaRPr lang="en-US" dirty="0"/>
          </a:p>
        </p:txBody>
      </p:sp>
    </p:spTree>
    <p:extLst>
      <p:ext uri="{BB962C8B-B14F-4D97-AF65-F5344CB8AC3E}">
        <p14:creationId xmlns:p14="http://schemas.microsoft.com/office/powerpoint/2010/main" val="402129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819A1ED7-4B9B-B64F-9063-EC3B1799DC81}"/>
              </a:ext>
            </a:extLst>
          </p:cNvPr>
          <p:cNvSpPr>
            <a:spLocks noGrp="1"/>
          </p:cNvSpPr>
          <p:nvPr>
            <p:ph type="title"/>
          </p:nvPr>
        </p:nvSpPr>
        <p:spPr/>
        <p:txBody>
          <a:bodyPr/>
          <a:lstStyle/>
          <a:p>
            <a:r>
              <a:rPr kumimoji="1" lang="ja-JP" altLang="en-US"/>
              <a:t>研究業績</a:t>
            </a:r>
          </a:p>
        </p:txBody>
      </p:sp>
      <p:sp>
        <p:nvSpPr>
          <p:cNvPr id="3" name="コンテンツ プレースホルダー 2">
            <a:extLst>
              <a:ext uri="{FF2B5EF4-FFF2-40B4-BE49-F238E27FC236}">
                <a16:creationId xmlns:a16="http://schemas.microsoft.com/office/drawing/2014/main" xmlns="" id="{294E8EFF-D1B4-B144-8752-96C9E7977320}"/>
              </a:ext>
            </a:extLst>
          </p:cNvPr>
          <p:cNvSpPr>
            <a:spLocks noGrp="1"/>
          </p:cNvSpPr>
          <p:nvPr>
            <p:ph idx="1"/>
          </p:nvPr>
        </p:nvSpPr>
        <p:spPr/>
        <p:txBody>
          <a:bodyPr/>
          <a:lstStyle/>
          <a:p>
            <a:pPr>
              <a:lnSpc>
                <a:spcPct val="100000"/>
              </a:lnSpc>
            </a:pPr>
            <a:r>
              <a:rPr lang="ja-JP" altLang="en-US"/>
              <a:t>庵 翔太</a:t>
            </a:r>
            <a:r>
              <a:rPr lang="en-US" altLang="ja-JP" dirty="0"/>
              <a:t>, </a:t>
            </a:r>
            <a:r>
              <a:rPr lang="ja-JP" altLang="en-US"/>
              <a:t>砂山 渡</a:t>
            </a:r>
            <a:r>
              <a:rPr lang="en-US" altLang="ja-JP" dirty="0"/>
              <a:t>, </a:t>
            </a:r>
            <a:r>
              <a:rPr lang="ja-JP" altLang="en-US"/>
              <a:t>畑中 裕司</a:t>
            </a:r>
            <a:r>
              <a:rPr lang="en-US" altLang="ja-JP" dirty="0"/>
              <a:t>, </a:t>
            </a:r>
            <a:r>
              <a:rPr lang="ja-JP" altLang="en-US"/>
              <a:t>小郷原 一智</a:t>
            </a:r>
            <a:r>
              <a:rPr lang="en-US" altLang="ja-JP" dirty="0"/>
              <a:t>:            </a:t>
            </a:r>
            <a:r>
              <a:rPr lang="ja-JP" altLang="en-US"/>
              <a:t>良好な人間関係構築のための好意と悪意を表す単語の可視化による文章作成支援</a:t>
            </a:r>
            <a:r>
              <a:rPr lang="en-US" altLang="ja-JP" dirty="0"/>
              <a:t>,                             </a:t>
            </a:r>
            <a:r>
              <a:rPr lang="ja-JP" altLang="en-US"/>
              <a:t>第</a:t>
            </a:r>
            <a:r>
              <a:rPr lang="en-US" altLang="ja-JP" dirty="0"/>
              <a:t>32</a:t>
            </a:r>
            <a:r>
              <a:rPr lang="ja-JP" altLang="en-US"/>
              <a:t>回人工知能学会全国大会論文集</a:t>
            </a:r>
            <a:r>
              <a:rPr lang="en-US" altLang="ja-JP" dirty="0"/>
              <a:t>, 3</a:t>
            </a:r>
            <a:r>
              <a:rPr lang="en" altLang="ja-JP" dirty="0"/>
              <a:t>F2-OS-12b-03 (2018)</a:t>
            </a:r>
          </a:p>
          <a:p>
            <a:pPr>
              <a:lnSpc>
                <a:spcPct val="100000"/>
              </a:lnSpc>
            </a:pPr>
            <a:endParaRPr lang="en" altLang="ja-JP" dirty="0"/>
          </a:p>
          <a:p>
            <a:pPr>
              <a:lnSpc>
                <a:spcPct val="100000"/>
              </a:lnSpc>
            </a:pPr>
            <a:r>
              <a:rPr lang="ja-JP" altLang="en-US"/>
              <a:t>庵 翔太</a:t>
            </a:r>
            <a:r>
              <a:rPr lang="en-US" altLang="ja-JP" dirty="0"/>
              <a:t>, </a:t>
            </a:r>
            <a:r>
              <a:rPr lang="ja-JP" altLang="en-US"/>
              <a:t>砂山 渡</a:t>
            </a:r>
            <a:r>
              <a:rPr lang="en-US" altLang="ja-JP" dirty="0"/>
              <a:t>, </a:t>
            </a:r>
            <a:r>
              <a:rPr lang="ja-JP" altLang="en-US"/>
              <a:t>畑中 裕司</a:t>
            </a:r>
            <a:r>
              <a:rPr lang="en-US" altLang="ja-JP" dirty="0"/>
              <a:t>, </a:t>
            </a:r>
            <a:r>
              <a:rPr lang="ja-JP" altLang="en-US"/>
              <a:t>小郷原 一智</a:t>
            </a:r>
            <a:r>
              <a:rPr lang="en-US" altLang="ja-JP" dirty="0"/>
              <a:t>:            </a:t>
            </a:r>
            <a:r>
              <a:rPr lang="ja-JP" altLang="en-US"/>
              <a:t>深層学習を用いた好意と悪意を含む表現の可視化による文章推敲支援</a:t>
            </a:r>
            <a:r>
              <a:rPr lang="en-US" altLang="ja-JP" dirty="0"/>
              <a:t>,                                              </a:t>
            </a:r>
            <a:r>
              <a:rPr lang="ja-JP" altLang="en-US"/>
              <a:t>インタラクティブ情報アクセスと可視化マイニング研究会</a:t>
            </a:r>
            <a:r>
              <a:rPr lang="en-US" altLang="ja-JP" dirty="0"/>
              <a:t>(</a:t>
            </a:r>
            <a:r>
              <a:rPr lang="ja-JP" altLang="en-US"/>
              <a:t>第</a:t>
            </a:r>
            <a:r>
              <a:rPr lang="en-US" altLang="ja-JP" dirty="0"/>
              <a:t>24</a:t>
            </a:r>
            <a:r>
              <a:rPr lang="ja-JP" altLang="en-US"/>
              <a:t>回</a:t>
            </a:r>
            <a:r>
              <a:rPr lang="en-US" altLang="ja-JP" dirty="0"/>
              <a:t>) (2020.3 </a:t>
            </a:r>
            <a:r>
              <a:rPr lang="ja-JP" altLang="en-US"/>
              <a:t>発表予定</a:t>
            </a:r>
            <a:r>
              <a:rPr lang="en-US" altLang="ja-JP" dirty="0"/>
              <a:t>)</a:t>
            </a:r>
            <a:endParaRPr lang="en" altLang="ja-JP" dirty="0"/>
          </a:p>
          <a:p>
            <a:pPr>
              <a:lnSpc>
                <a:spcPct val="100000"/>
              </a:lnSpc>
            </a:pPr>
            <a:endParaRPr kumimoji="1" lang="ja-JP" altLang="en-US"/>
          </a:p>
        </p:txBody>
      </p:sp>
      <p:sp>
        <p:nvSpPr>
          <p:cNvPr id="5" name="スライド番号プレースホルダー 4">
            <a:extLst>
              <a:ext uri="{FF2B5EF4-FFF2-40B4-BE49-F238E27FC236}">
                <a16:creationId xmlns:a16="http://schemas.microsoft.com/office/drawing/2014/main" xmlns="" id="{FF99DBBC-66F7-3F40-A548-13849FBBE53E}"/>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24</a:t>
            </a:fld>
            <a:endParaRPr lang="en-US" dirty="0"/>
          </a:p>
        </p:txBody>
      </p:sp>
    </p:spTree>
    <p:extLst>
      <p:ext uri="{BB962C8B-B14F-4D97-AF65-F5344CB8AC3E}">
        <p14:creationId xmlns:p14="http://schemas.microsoft.com/office/powerpoint/2010/main" val="1955450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9626" y="0"/>
            <a:ext cx="7886700" cy="1325563"/>
          </a:xfrm>
        </p:spPr>
        <p:txBody>
          <a:bodyPr/>
          <a:lstStyle/>
          <a:p>
            <a:r>
              <a:rPr kumimoji="1" lang="ja-JP" altLang="en-US" dirty="0">
                <a:latin typeface="ＭＳ Ｐゴシック" panose="020B0600070205080204" pitchFamily="50" charset="-128"/>
                <a:ea typeface="ＭＳ Ｐゴシック" panose="020B0600070205080204" pitchFamily="50" charset="-128"/>
              </a:rPr>
              <a:t>好意と悪意</a:t>
            </a:r>
            <a:r>
              <a:rPr kumimoji="1" lang="ja-JP" altLang="en-US">
                <a:latin typeface="ＭＳ Ｐゴシック" panose="020B0600070205080204" pitchFamily="50" charset="-128"/>
                <a:ea typeface="ＭＳ Ｐゴシック" panose="020B0600070205080204" pitchFamily="50" charset="-128"/>
              </a:rPr>
              <a:t>を表す単語</a:t>
            </a:r>
            <a:r>
              <a:rPr kumimoji="1" lang="ja-JP" altLang="en-US" dirty="0">
                <a:latin typeface="ＭＳ Ｐゴシック" panose="020B0600070205080204" pitchFamily="50" charset="-128"/>
                <a:ea typeface="ＭＳ Ｐゴシック" panose="020B0600070205080204" pitchFamily="50" charset="-128"/>
              </a:rPr>
              <a:t>辞書の構築方法</a:t>
            </a:r>
          </a:p>
        </p:txBody>
      </p:sp>
      <p:sp>
        <p:nvSpPr>
          <p:cNvPr id="3" name="コンテンツ プレースホルダー 2"/>
          <p:cNvSpPr>
            <a:spLocks noGrp="1"/>
          </p:cNvSpPr>
          <p:nvPr>
            <p:ph idx="1"/>
          </p:nvPr>
        </p:nvSpPr>
        <p:spPr>
          <a:xfrm>
            <a:off x="628650" y="1353312"/>
            <a:ext cx="7886700" cy="4823651"/>
          </a:xfrm>
        </p:spPr>
        <p:txBody>
          <a:bodyPr>
            <a:normAutofit/>
          </a:bodyPr>
          <a:lstStyle/>
          <a:p>
            <a:r>
              <a:rPr kumimoji="1" lang="en-US" altLang="ja-JP" sz="2400" dirty="0">
                <a:latin typeface="ＭＳ Ｐゴシック" panose="020B0600070205080204" pitchFamily="50" charset="-128"/>
                <a:ea typeface="ＭＳ Ｐゴシック" panose="020B0600070205080204" pitchFamily="50" charset="-128"/>
              </a:rPr>
              <a:t>Twitter</a:t>
            </a:r>
            <a:r>
              <a:rPr lang="ja-JP" altLang="en-US" sz="2400" dirty="0">
                <a:latin typeface="ＭＳ Ｐゴシック" panose="020B0600070205080204" pitchFamily="50" charset="-128"/>
                <a:ea typeface="ＭＳ Ｐゴシック" panose="020B0600070205080204" pitchFamily="50" charset="-128"/>
              </a:rPr>
              <a:t>上のツイートとリプライを組として利用</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2"/>
          </p:nvPr>
        </p:nvSpPr>
        <p:spPr/>
        <p:txBody>
          <a:bodyPr/>
          <a:lstStyle/>
          <a:p>
            <a:fld id="{882E75B5-F11A-4566-86E5-AD2A8F725522}" type="slidenum">
              <a:rPr kumimoji="1" lang="ja-JP" altLang="en-US" smtClean="0"/>
              <a:t>25</a:t>
            </a:fld>
            <a:endParaRPr kumimoji="1" lang="ja-JP" altLang="en-US"/>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1996829"/>
            <a:ext cx="8473542" cy="4513699"/>
          </a:xfrm>
          <a:prstGeom prst="rect">
            <a:avLst/>
          </a:prstGeom>
        </p:spPr>
      </p:pic>
    </p:spTree>
    <p:extLst>
      <p:ext uri="{BB962C8B-B14F-4D97-AF65-F5344CB8AC3E}">
        <p14:creationId xmlns:p14="http://schemas.microsoft.com/office/powerpoint/2010/main" val="1615878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82E75B5-F11A-4566-86E5-AD2A8F725522}" type="slidenum">
              <a:rPr kumimoji="1" lang="ja-JP" altLang="en-US" smtClean="0"/>
              <a:t>26</a:t>
            </a:fld>
            <a:endParaRPr kumimoji="1" lang="ja-JP" altLang="en-US"/>
          </a:p>
        </p:txBody>
      </p:sp>
      <p:graphicFrame>
        <p:nvGraphicFramePr>
          <p:cNvPr id="7" name="表 6"/>
          <p:cNvGraphicFramePr>
            <a:graphicFrameLocks noGrp="1"/>
          </p:cNvGraphicFramePr>
          <p:nvPr/>
        </p:nvGraphicFramePr>
        <p:xfrm>
          <a:off x="1487488" y="3167302"/>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321297060"/>
                    </a:ext>
                  </a:extLst>
                </a:gridCol>
                <a:gridCol w="3048000">
                  <a:extLst>
                    <a:ext uri="{9D8B030D-6E8A-4147-A177-3AD203B41FA5}">
                      <a16:colId xmlns:a16="http://schemas.microsoft.com/office/drawing/2014/main" xmlns="" val="1092657204"/>
                    </a:ext>
                  </a:extLst>
                </a:gridCol>
              </a:tblGrid>
              <a:tr h="370840">
                <a:tc>
                  <a:txBody>
                    <a:bodyPr/>
                    <a:lstStyle/>
                    <a:p>
                      <a:r>
                        <a:rPr kumimoji="1" lang="ja-JP" altLang="en-US" dirty="0"/>
                        <a:t>好印象</a:t>
                      </a:r>
                    </a:p>
                  </a:txBody>
                  <a:tcPr/>
                </a:tc>
                <a:tc>
                  <a:txBody>
                    <a:bodyPr/>
                    <a:lstStyle/>
                    <a:p>
                      <a:r>
                        <a:rPr kumimoji="1" lang="ja-JP" altLang="en-US" dirty="0"/>
                        <a:t>悪印象</a:t>
                      </a:r>
                    </a:p>
                  </a:txBody>
                  <a:tcPr/>
                </a:tc>
                <a:extLst>
                  <a:ext uri="{0D108BD9-81ED-4DB2-BD59-A6C34878D82A}">
                    <a16:rowId xmlns:a16="http://schemas.microsoft.com/office/drawing/2014/main" xmlns="" val="2272648973"/>
                  </a:ext>
                </a:extLst>
              </a:tr>
              <a:tr h="370840">
                <a:tc>
                  <a:txBody>
                    <a:bodyPr/>
                    <a:lstStyle/>
                    <a:p>
                      <a:r>
                        <a:rPr kumimoji="1" lang="ja-JP" altLang="en-US" dirty="0"/>
                        <a:t>嬉し，</a:t>
                      </a:r>
                      <a:r>
                        <a:rPr kumimoji="1" lang="ja-JP" altLang="en-US" dirty="0" err="1"/>
                        <a:t>楽し</a:t>
                      </a:r>
                      <a:r>
                        <a:rPr kumimoji="1" lang="ja-JP" altLang="en-US" dirty="0"/>
                        <a:t>，好き，幸せ</a:t>
                      </a:r>
                    </a:p>
                  </a:txBody>
                  <a:tcPr/>
                </a:tc>
                <a:tc>
                  <a:txBody>
                    <a:bodyPr/>
                    <a:lstStyle/>
                    <a:p>
                      <a:r>
                        <a:rPr kumimoji="1" lang="ja-JP" altLang="en-US" dirty="0"/>
                        <a:t>悲し，嫌，残念，迷惑</a:t>
                      </a:r>
                    </a:p>
                  </a:txBody>
                  <a:tcPr/>
                </a:tc>
                <a:extLst>
                  <a:ext uri="{0D108BD9-81ED-4DB2-BD59-A6C34878D82A}">
                    <a16:rowId xmlns:a16="http://schemas.microsoft.com/office/drawing/2014/main" xmlns="" val="3875944066"/>
                  </a:ext>
                </a:extLst>
              </a:tr>
            </a:tbl>
          </a:graphicData>
        </a:graphic>
      </p:graphicFrame>
      <p:sp>
        <p:nvSpPr>
          <p:cNvPr id="9" name="テキスト ボックス 8"/>
          <p:cNvSpPr txBox="1"/>
          <p:nvPr/>
        </p:nvSpPr>
        <p:spPr>
          <a:xfrm>
            <a:off x="321260" y="229739"/>
            <a:ext cx="8194090" cy="584775"/>
          </a:xfrm>
          <a:prstGeom prst="rect">
            <a:avLst/>
          </a:prstGeom>
          <a:noFill/>
        </p:spPr>
        <p:txBody>
          <a:bodyPr wrap="square" rtlCol="0">
            <a:spAutoFit/>
          </a:bodyPr>
          <a:lstStyle/>
          <a:p>
            <a:r>
              <a:rPr kumimoji="1" lang="ja-JP" altLang="en-US" sz="3200" dirty="0"/>
              <a:t>読み手が書き手に対して抱く印象と感情表現</a:t>
            </a:r>
          </a:p>
        </p:txBody>
      </p:sp>
    </p:spTree>
    <p:extLst>
      <p:ext uri="{BB962C8B-B14F-4D97-AF65-F5344CB8AC3E}">
        <p14:creationId xmlns:p14="http://schemas.microsoft.com/office/powerpoint/2010/main" val="1973367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882E75B5-F11A-4566-86E5-AD2A8F725522}" type="slidenum">
              <a:rPr kumimoji="1" lang="ja-JP" altLang="en-US" smtClean="0"/>
              <a:t>27</a:t>
            </a:fld>
            <a:endParaRPr kumimoji="1" lang="ja-JP" altLang="en-US"/>
          </a:p>
        </p:txBody>
      </p:sp>
      <p:pic>
        <p:nvPicPr>
          <p:cNvPr id="5" name="コンテンツ プレースホルダー 4"/>
          <p:cNvPicPr>
            <a:picLocks noChangeAspect="1"/>
          </p:cNvPicPr>
          <p:nvPr/>
        </p:nvPicPr>
        <p:blipFill rotWithShape="1">
          <a:blip r:embed="rId3"/>
          <a:srcRect l="10934" t="19674" r="1493"/>
          <a:stretch/>
        </p:blipFill>
        <p:spPr>
          <a:xfrm>
            <a:off x="1158303" y="2138329"/>
            <a:ext cx="6693409" cy="3059782"/>
          </a:xfrm>
          <a:prstGeom prst="rect">
            <a:avLst/>
          </a:prstGeom>
        </p:spPr>
      </p:pic>
      <p:sp>
        <p:nvSpPr>
          <p:cNvPr id="6" name="テキスト ボックス 5"/>
          <p:cNvSpPr txBox="1"/>
          <p:nvPr/>
        </p:nvSpPr>
        <p:spPr>
          <a:xfrm>
            <a:off x="-221214" y="244595"/>
            <a:ext cx="6895392" cy="584775"/>
          </a:xfrm>
          <a:prstGeom prst="rect">
            <a:avLst/>
          </a:prstGeom>
          <a:noFill/>
        </p:spPr>
        <p:txBody>
          <a:bodyPr wrap="square" rtlCol="0">
            <a:spAutoFit/>
          </a:bodyPr>
          <a:lstStyle/>
          <a:p>
            <a:pPr algn="ctr"/>
            <a:r>
              <a:rPr kumimoji="1" lang="ja-JP" altLang="en-US" sz="3200" dirty="0"/>
              <a:t>好意と悪意を表す単語のジャンル</a:t>
            </a:r>
          </a:p>
        </p:txBody>
      </p:sp>
    </p:spTree>
    <p:extLst>
      <p:ext uri="{BB962C8B-B14F-4D97-AF65-F5344CB8AC3E}">
        <p14:creationId xmlns:p14="http://schemas.microsoft.com/office/powerpoint/2010/main" val="2505007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003DAA9-4620-E14F-89AD-540AC3FC145F}"/>
              </a:ext>
            </a:extLst>
          </p:cNvPr>
          <p:cNvSpPr>
            <a:spLocks noGrp="1"/>
          </p:cNvSpPr>
          <p:nvPr>
            <p:ph type="title"/>
          </p:nvPr>
        </p:nvSpPr>
        <p:spPr>
          <a:xfrm>
            <a:off x="628650" y="-2827"/>
            <a:ext cx="7886700" cy="1325563"/>
          </a:xfrm>
        </p:spPr>
        <p:txBody>
          <a:bodyPr/>
          <a:lstStyle/>
          <a:p>
            <a:r>
              <a:rPr kumimoji="1" lang="ja-JP" altLang="en-US"/>
              <a:t>精度の定義</a:t>
            </a:r>
          </a:p>
        </p:txBody>
      </p:sp>
      <p:sp>
        <p:nvSpPr>
          <p:cNvPr id="4" name="日付プレースホルダー 3">
            <a:extLst>
              <a:ext uri="{FF2B5EF4-FFF2-40B4-BE49-F238E27FC236}">
                <a16:creationId xmlns:a16="http://schemas.microsoft.com/office/drawing/2014/main" xmlns="" id="{9C826CED-2C4A-8E40-91F0-0009BDC04E75}"/>
              </a:ext>
            </a:extLst>
          </p:cNvPr>
          <p:cNvSpPr>
            <a:spLocks noGrp="1"/>
          </p:cNvSpPr>
          <p:nvPr>
            <p:ph type="dt" sz="half" idx="10"/>
          </p:nvPr>
        </p:nvSpPr>
        <p:spPr/>
        <p:txBody>
          <a:bodyPr/>
          <a:lstStyle/>
          <a:p>
            <a:fld id="{6F7D6D3C-201F-4D23-8264-029A53FD3618}" type="datetime1">
              <a:rPr kumimoji="1" lang="ja-JP" altLang="en-US" smtClean="0"/>
              <a:t>2020/6/10</a:t>
            </a:fld>
            <a:endParaRPr kumimoji="1" lang="ja-JP" altLang="en-US"/>
          </a:p>
        </p:txBody>
      </p:sp>
      <p:sp>
        <p:nvSpPr>
          <p:cNvPr id="5" name="スライド番号プレースホルダー 4">
            <a:extLst>
              <a:ext uri="{FF2B5EF4-FFF2-40B4-BE49-F238E27FC236}">
                <a16:creationId xmlns:a16="http://schemas.microsoft.com/office/drawing/2014/main" xmlns="" id="{A2BA7954-113F-1D4D-B31E-3E753917D77F}"/>
              </a:ext>
            </a:extLst>
          </p:cNvPr>
          <p:cNvSpPr>
            <a:spLocks noGrp="1"/>
          </p:cNvSpPr>
          <p:nvPr>
            <p:ph type="sldNum" sz="quarter" idx="12"/>
          </p:nvPr>
        </p:nvSpPr>
        <p:spPr/>
        <p:txBody>
          <a:bodyPr/>
          <a:lstStyle/>
          <a:p>
            <a:fld id="{882E75B5-F11A-4566-86E5-AD2A8F725522}" type="slidenum">
              <a:rPr kumimoji="1" lang="ja-JP" altLang="en-US" smtClean="0"/>
              <a:t>28</a:t>
            </a:fld>
            <a:endParaRPr kumimoji="1" lang="ja-JP" altLang="en-US"/>
          </a:p>
        </p:txBody>
      </p:sp>
      <p:graphicFrame>
        <p:nvGraphicFramePr>
          <p:cNvPr id="6" name="表 5">
            <a:extLst>
              <a:ext uri="{FF2B5EF4-FFF2-40B4-BE49-F238E27FC236}">
                <a16:creationId xmlns:a16="http://schemas.microsoft.com/office/drawing/2014/main" xmlns="" id="{CE3239FF-6213-ED45-8463-E2FCDE3779C6}"/>
              </a:ext>
            </a:extLst>
          </p:cNvPr>
          <p:cNvGraphicFramePr>
            <a:graphicFrameLocks noGrp="1"/>
          </p:cNvGraphicFramePr>
          <p:nvPr>
            <p:extLst>
              <p:ext uri="{D42A27DB-BD31-4B8C-83A1-F6EECF244321}">
                <p14:modId xmlns:p14="http://schemas.microsoft.com/office/powerpoint/2010/main" val="1632996225"/>
              </p:ext>
            </p:extLst>
          </p:nvPr>
        </p:nvGraphicFramePr>
        <p:xfrm>
          <a:off x="2212317" y="1071294"/>
          <a:ext cx="4333350" cy="1158315"/>
        </p:xfrm>
        <a:graphic>
          <a:graphicData uri="http://schemas.openxmlformats.org/drawingml/2006/table">
            <a:tbl>
              <a:tblPr>
                <a:tableStyleId>{C4B1156A-380E-4F78-BDF5-A606A8083BF9}</a:tableStyleId>
              </a:tblPr>
              <a:tblGrid>
                <a:gridCol w="1862941">
                  <a:extLst>
                    <a:ext uri="{9D8B030D-6E8A-4147-A177-3AD203B41FA5}">
                      <a16:colId xmlns:a16="http://schemas.microsoft.com/office/drawing/2014/main" xmlns="" val="15334089"/>
                    </a:ext>
                  </a:extLst>
                </a:gridCol>
                <a:gridCol w="1467218">
                  <a:extLst>
                    <a:ext uri="{9D8B030D-6E8A-4147-A177-3AD203B41FA5}">
                      <a16:colId xmlns:a16="http://schemas.microsoft.com/office/drawing/2014/main" xmlns="" val="850885261"/>
                    </a:ext>
                  </a:extLst>
                </a:gridCol>
                <a:gridCol w="506589">
                  <a:extLst>
                    <a:ext uri="{9D8B030D-6E8A-4147-A177-3AD203B41FA5}">
                      <a16:colId xmlns:a16="http://schemas.microsoft.com/office/drawing/2014/main" xmlns="" val="357270692"/>
                    </a:ext>
                  </a:extLst>
                </a:gridCol>
                <a:gridCol w="496602">
                  <a:extLst>
                    <a:ext uri="{9D8B030D-6E8A-4147-A177-3AD203B41FA5}">
                      <a16:colId xmlns:a16="http://schemas.microsoft.com/office/drawing/2014/main" xmlns="" val="801638884"/>
                    </a:ext>
                  </a:extLst>
                </a:gridCol>
              </a:tblGrid>
              <a:tr h="386105">
                <a:tc>
                  <a:txBody>
                    <a:bodyPr/>
                    <a:lstStyle/>
                    <a:p>
                      <a:pPr algn="r" fontAlgn="ctr"/>
                      <a:r>
                        <a:rPr lang="ja-JP" altLang="en-US" sz="1800" u="none" strike="noStrike">
                          <a:effectLst/>
                          <a:latin typeface="+mn-ea"/>
                          <a:ea typeface="+mn-ea"/>
                        </a:rPr>
                        <a:t>データ数</a:t>
                      </a:r>
                      <a:endParaRPr lang="ja-JP" altLang="en-US" sz="1800" b="0" i="0" u="none" strike="noStrike">
                        <a:solidFill>
                          <a:srgbClr val="000000"/>
                        </a:solidFill>
                        <a:effectLst/>
                        <a:latin typeface="+mn-ea"/>
                        <a:ea typeface="+mn-ea"/>
                      </a:endParaRPr>
                    </a:p>
                  </a:txBody>
                  <a:tcPr marL="9525" marR="9525" marT="9525" marB="0" anchor="ctr"/>
                </a:tc>
                <a:tc>
                  <a:txBody>
                    <a:bodyPr/>
                    <a:lstStyle/>
                    <a:p>
                      <a:pPr algn="r" fontAlgn="ctr"/>
                      <a:r>
                        <a:rPr lang="ja-JP" altLang="en-US" sz="1800" b="0" i="0" u="none" strike="noStrike">
                          <a:solidFill>
                            <a:srgbClr val="000000"/>
                          </a:solidFill>
                          <a:effectLst/>
                          <a:latin typeface="+mn-ea"/>
                          <a:ea typeface="+mn-ea"/>
                        </a:rPr>
                        <a:t>好意じゃない</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ja-JP" altLang="en-US" sz="1800" b="0" i="0" u="none" strike="noStrike">
                          <a:solidFill>
                            <a:srgbClr val="000000"/>
                          </a:solidFill>
                          <a:effectLst/>
                          <a:latin typeface="+mn-ea"/>
                          <a:ea typeface="+mn-ea"/>
                        </a:rPr>
                        <a:t>好意</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ja-JP" altLang="en-US" sz="1800" u="none" strike="noStrike">
                          <a:effectLst/>
                          <a:latin typeface="+mn-ea"/>
                          <a:ea typeface="+mn-ea"/>
                        </a:rPr>
                        <a:t>合計</a:t>
                      </a:r>
                      <a:endParaRPr lang="ja-JP" altLang="en-US" sz="1800" b="0" i="0" u="none" strike="noStrike">
                        <a:solidFill>
                          <a:srgbClr val="000000"/>
                        </a:solidFill>
                        <a:effectLst/>
                        <a:latin typeface="+mn-ea"/>
                        <a:ea typeface="+mn-ea"/>
                      </a:endParaRPr>
                    </a:p>
                  </a:txBody>
                  <a:tcPr marL="9525" marR="9525" marT="9525" marB="0" anchor="ctr"/>
                </a:tc>
                <a:extLst>
                  <a:ext uri="{0D108BD9-81ED-4DB2-BD59-A6C34878D82A}">
                    <a16:rowId xmlns:a16="http://schemas.microsoft.com/office/drawing/2014/main" xmlns="" val="2997273018"/>
                  </a:ext>
                </a:extLst>
              </a:tr>
              <a:tr h="386105">
                <a:tc>
                  <a:txBody>
                    <a:bodyPr/>
                    <a:lstStyle/>
                    <a:p>
                      <a:pPr algn="r" fontAlgn="ctr"/>
                      <a:r>
                        <a:rPr lang="ja-JP" altLang="en-US" sz="1800" b="0" i="0" u="none" strike="noStrike">
                          <a:solidFill>
                            <a:srgbClr val="000000"/>
                          </a:solidFill>
                          <a:effectLst/>
                          <a:latin typeface="+mn-ea"/>
                          <a:ea typeface="+mn-ea"/>
                        </a:rPr>
                        <a:t>好意じゃない判定</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en-US" altLang="ja-JP" sz="1800" b="0" i="0" u="none" strike="noStrike" dirty="0">
                          <a:solidFill>
                            <a:schemeClr val="tx1"/>
                          </a:solidFill>
                          <a:effectLst/>
                          <a:highlight>
                            <a:srgbClr val="FFFF00"/>
                          </a:highlight>
                          <a:latin typeface="+mn-ea"/>
                          <a:ea typeface="+mn-ea"/>
                        </a:rPr>
                        <a:t>124</a:t>
                      </a:r>
                    </a:p>
                  </a:txBody>
                  <a:tcPr marL="9525" marR="9525" marT="9525" marB="0" anchor="ctr">
                    <a:solidFill>
                      <a:srgbClr val="FFFF00"/>
                    </a:solidFill>
                  </a:tcPr>
                </a:tc>
                <a:tc>
                  <a:txBody>
                    <a:bodyPr/>
                    <a:lstStyle/>
                    <a:p>
                      <a:pPr algn="r" fontAlgn="ctr"/>
                      <a:r>
                        <a:rPr lang="en-US" altLang="ja-JP" sz="1800" b="0" i="0" u="none" strike="noStrike" dirty="0">
                          <a:solidFill>
                            <a:srgbClr val="000000"/>
                          </a:solidFill>
                          <a:effectLst/>
                          <a:latin typeface="+mn-ea"/>
                          <a:ea typeface="+mn-ea"/>
                        </a:rPr>
                        <a:t>17</a:t>
                      </a:r>
                    </a:p>
                  </a:txBody>
                  <a:tcPr marL="9525" marR="9525" marT="9525" marB="0" anchor="ctr"/>
                </a:tc>
                <a:tc>
                  <a:txBody>
                    <a:bodyPr/>
                    <a:lstStyle/>
                    <a:p>
                      <a:pPr algn="r" fontAlgn="ctr"/>
                      <a:r>
                        <a:rPr lang="en-US" altLang="ja-JP" sz="1800" b="0" u="none" strike="noStrike" dirty="0">
                          <a:solidFill>
                            <a:schemeClr val="tx1"/>
                          </a:solidFill>
                          <a:effectLst/>
                          <a:latin typeface="+mn-ea"/>
                          <a:ea typeface="+mn-ea"/>
                        </a:rPr>
                        <a:t>141</a:t>
                      </a:r>
                      <a:endParaRPr lang="en-US" altLang="ja-JP" sz="1800" b="0" i="0" u="none" strike="no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xmlns="" val="1505596282"/>
                  </a:ext>
                </a:extLst>
              </a:tr>
              <a:tr h="386105">
                <a:tc>
                  <a:txBody>
                    <a:bodyPr/>
                    <a:lstStyle/>
                    <a:p>
                      <a:pPr algn="r" fontAlgn="ctr"/>
                      <a:r>
                        <a:rPr lang="ja-JP" altLang="en-US" sz="1800" b="0" i="0" u="none" strike="noStrike">
                          <a:solidFill>
                            <a:srgbClr val="000000"/>
                          </a:solidFill>
                          <a:effectLst/>
                          <a:latin typeface="+mn-ea"/>
                          <a:ea typeface="+mn-ea"/>
                        </a:rPr>
                        <a:t>好意判定</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en-US" altLang="ja-JP" sz="1800" b="0" i="0" u="none" strike="noStrike" dirty="0">
                          <a:solidFill>
                            <a:srgbClr val="000000"/>
                          </a:solidFill>
                          <a:effectLst/>
                          <a:latin typeface="+mn-ea"/>
                          <a:ea typeface="+mn-ea"/>
                        </a:rPr>
                        <a:t>33</a:t>
                      </a:r>
                    </a:p>
                  </a:txBody>
                  <a:tcPr marL="9525" marR="9525" marT="9525" marB="0" anchor="ctr"/>
                </a:tc>
                <a:tc>
                  <a:txBody>
                    <a:bodyPr/>
                    <a:lstStyle/>
                    <a:p>
                      <a:pPr algn="r" fontAlgn="ctr"/>
                      <a:r>
                        <a:rPr lang="en-US" altLang="ja-JP" sz="1800" b="0" i="0" u="none" strike="noStrike" dirty="0">
                          <a:solidFill>
                            <a:srgbClr val="000000"/>
                          </a:solidFill>
                          <a:effectLst/>
                          <a:latin typeface="+mn-ea"/>
                          <a:ea typeface="+mn-ea"/>
                        </a:rPr>
                        <a:t>99</a:t>
                      </a:r>
                    </a:p>
                  </a:txBody>
                  <a:tcPr marL="9525" marR="9525" marT="9525" marB="0" anchor="ctr">
                    <a:solidFill>
                      <a:srgbClr val="FFFF00"/>
                    </a:solidFill>
                  </a:tcPr>
                </a:tc>
                <a:tc>
                  <a:txBody>
                    <a:bodyPr/>
                    <a:lstStyle/>
                    <a:p>
                      <a:pPr algn="r" fontAlgn="ctr"/>
                      <a:r>
                        <a:rPr lang="en-US" altLang="ja-JP" sz="1800" b="0" i="0" u="none" strike="noStrike" dirty="0">
                          <a:solidFill>
                            <a:schemeClr val="tx1"/>
                          </a:solidFill>
                          <a:effectLst/>
                          <a:latin typeface="+mn-ea"/>
                          <a:ea typeface="+mn-ea"/>
                        </a:rPr>
                        <a:t>132</a:t>
                      </a:r>
                    </a:p>
                  </a:txBody>
                  <a:tcPr marL="9525" marR="9525" marT="9525" marB="0" anchor="ctr"/>
                </a:tc>
                <a:extLst>
                  <a:ext uri="{0D108BD9-81ED-4DB2-BD59-A6C34878D82A}">
                    <a16:rowId xmlns:a16="http://schemas.microsoft.com/office/drawing/2014/main" xmlns="" val="4109957888"/>
                  </a:ext>
                </a:extLst>
              </a:tr>
            </a:tbl>
          </a:graphicData>
        </a:graphic>
      </p:graphicFrame>
      <p:graphicFrame>
        <p:nvGraphicFramePr>
          <p:cNvPr id="7" name="表 6">
            <a:extLst>
              <a:ext uri="{FF2B5EF4-FFF2-40B4-BE49-F238E27FC236}">
                <a16:creationId xmlns:a16="http://schemas.microsoft.com/office/drawing/2014/main" xmlns="" id="{4D2053D6-F769-7148-9D52-6470D236436D}"/>
              </a:ext>
            </a:extLst>
          </p:cNvPr>
          <p:cNvGraphicFramePr>
            <a:graphicFrameLocks noGrp="1"/>
          </p:cNvGraphicFramePr>
          <p:nvPr>
            <p:extLst>
              <p:ext uri="{D42A27DB-BD31-4B8C-83A1-F6EECF244321}">
                <p14:modId xmlns:p14="http://schemas.microsoft.com/office/powerpoint/2010/main" val="2300262163"/>
              </p:ext>
            </p:extLst>
          </p:nvPr>
        </p:nvGraphicFramePr>
        <p:xfrm>
          <a:off x="2212317" y="2554707"/>
          <a:ext cx="4333350" cy="1158315"/>
        </p:xfrm>
        <a:graphic>
          <a:graphicData uri="http://schemas.openxmlformats.org/drawingml/2006/table">
            <a:tbl>
              <a:tblPr>
                <a:tableStyleId>{69CF1AB2-1976-4502-BF36-3FF5EA218861}</a:tableStyleId>
              </a:tblPr>
              <a:tblGrid>
                <a:gridCol w="1862941">
                  <a:extLst>
                    <a:ext uri="{9D8B030D-6E8A-4147-A177-3AD203B41FA5}">
                      <a16:colId xmlns:a16="http://schemas.microsoft.com/office/drawing/2014/main" xmlns="" val="15334089"/>
                    </a:ext>
                  </a:extLst>
                </a:gridCol>
                <a:gridCol w="1479899">
                  <a:extLst>
                    <a:ext uri="{9D8B030D-6E8A-4147-A177-3AD203B41FA5}">
                      <a16:colId xmlns:a16="http://schemas.microsoft.com/office/drawing/2014/main" xmlns="" val="850885261"/>
                    </a:ext>
                  </a:extLst>
                </a:gridCol>
                <a:gridCol w="493908">
                  <a:extLst>
                    <a:ext uri="{9D8B030D-6E8A-4147-A177-3AD203B41FA5}">
                      <a16:colId xmlns:a16="http://schemas.microsoft.com/office/drawing/2014/main" xmlns="" val="357270692"/>
                    </a:ext>
                  </a:extLst>
                </a:gridCol>
                <a:gridCol w="496602">
                  <a:extLst>
                    <a:ext uri="{9D8B030D-6E8A-4147-A177-3AD203B41FA5}">
                      <a16:colId xmlns:a16="http://schemas.microsoft.com/office/drawing/2014/main" xmlns="" val="801638884"/>
                    </a:ext>
                  </a:extLst>
                </a:gridCol>
              </a:tblGrid>
              <a:tr h="386105">
                <a:tc>
                  <a:txBody>
                    <a:bodyPr/>
                    <a:lstStyle/>
                    <a:p>
                      <a:pPr algn="r" fontAlgn="ctr"/>
                      <a:r>
                        <a:rPr lang="ja-JP" altLang="en-US" sz="1800" u="none" strike="noStrike">
                          <a:effectLst/>
                          <a:latin typeface="+mn-ea"/>
                          <a:ea typeface="+mn-ea"/>
                        </a:rPr>
                        <a:t>データ数</a:t>
                      </a:r>
                      <a:endParaRPr lang="ja-JP" altLang="en-US" sz="1800" b="0" i="0" u="none" strike="noStrike">
                        <a:solidFill>
                          <a:srgbClr val="000000"/>
                        </a:solidFill>
                        <a:effectLst/>
                        <a:latin typeface="+mn-ea"/>
                        <a:ea typeface="+mn-ea"/>
                      </a:endParaRPr>
                    </a:p>
                  </a:txBody>
                  <a:tcPr marL="9525" marR="9525" marT="9525" marB="0" anchor="ctr"/>
                </a:tc>
                <a:tc>
                  <a:txBody>
                    <a:bodyPr/>
                    <a:lstStyle/>
                    <a:p>
                      <a:pPr algn="r" fontAlgn="ctr"/>
                      <a:r>
                        <a:rPr lang="ja-JP" altLang="en-US" sz="1800" b="0" i="0" u="none" strike="noStrike">
                          <a:solidFill>
                            <a:srgbClr val="000000"/>
                          </a:solidFill>
                          <a:effectLst/>
                          <a:latin typeface="+mn-ea"/>
                          <a:ea typeface="+mn-ea"/>
                        </a:rPr>
                        <a:t>悪意じゃない</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ja-JP" altLang="en-US" sz="1800" u="none" strike="noStrike">
                          <a:effectLst/>
                          <a:latin typeface="+mn-ea"/>
                          <a:ea typeface="+mn-ea"/>
                        </a:rPr>
                        <a:t>悪意</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ja-JP" altLang="en-US" sz="1800" u="none" strike="noStrike">
                          <a:effectLst/>
                          <a:latin typeface="+mn-ea"/>
                          <a:ea typeface="+mn-ea"/>
                        </a:rPr>
                        <a:t>合計</a:t>
                      </a:r>
                      <a:endParaRPr lang="ja-JP" altLang="en-US" sz="1800" b="0" i="0" u="none" strike="noStrike">
                        <a:solidFill>
                          <a:srgbClr val="000000"/>
                        </a:solidFill>
                        <a:effectLst/>
                        <a:latin typeface="+mn-ea"/>
                        <a:ea typeface="+mn-ea"/>
                      </a:endParaRPr>
                    </a:p>
                  </a:txBody>
                  <a:tcPr marL="9525" marR="9525" marT="9525" marB="0" anchor="ctr"/>
                </a:tc>
                <a:extLst>
                  <a:ext uri="{0D108BD9-81ED-4DB2-BD59-A6C34878D82A}">
                    <a16:rowId xmlns:a16="http://schemas.microsoft.com/office/drawing/2014/main" xmlns="" val="2997273018"/>
                  </a:ext>
                </a:extLst>
              </a:tr>
              <a:tr h="386105">
                <a:tc>
                  <a:txBody>
                    <a:bodyPr/>
                    <a:lstStyle/>
                    <a:p>
                      <a:pPr algn="r" fontAlgn="ctr"/>
                      <a:r>
                        <a:rPr lang="ja-JP" altLang="en-US" sz="1800" u="none" strike="noStrike">
                          <a:effectLst/>
                          <a:latin typeface="+mn-ea"/>
                          <a:ea typeface="+mn-ea"/>
                        </a:rPr>
                        <a:t>悪意じゃない判定</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en-US" altLang="ja-JP" sz="1800" b="0" i="0" u="none" strike="noStrike" dirty="0">
                          <a:solidFill>
                            <a:schemeClr val="tx1"/>
                          </a:solidFill>
                          <a:effectLst/>
                          <a:latin typeface="+mn-ea"/>
                          <a:ea typeface="+mn-ea"/>
                        </a:rPr>
                        <a:t>98</a:t>
                      </a:r>
                    </a:p>
                  </a:txBody>
                  <a:tcPr marL="9525" marR="9525" marT="9525" marB="0" anchor="ctr">
                    <a:solidFill>
                      <a:srgbClr val="FFFC00"/>
                    </a:solidFill>
                  </a:tcPr>
                </a:tc>
                <a:tc>
                  <a:txBody>
                    <a:bodyPr/>
                    <a:lstStyle/>
                    <a:p>
                      <a:pPr algn="r" fontAlgn="ctr"/>
                      <a:r>
                        <a:rPr lang="en-US" altLang="ja-JP" sz="1800" b="0" i="0" u="none" strike="noStrike" dirty="0">
                          <a:solidFill>
                            <a:srgbClr val="000000"/>
                          </a:solidFill>
                          <a:effectLst/>
                          <a:latin typeface="+mn-ea"/>
                          <a:ea typeface="+mn-ea"/>
                        </a:rPr>
                        <a:t>25</a:t>
                      </a:r>
                    </a:p>
                  </a:txBody>
                  <a:tcPr marL="9525" marR="9525" marT="9525" marB="0" anchor="ctr"/>
                </a:tc>
                <a:tc>
                  <a:txBody>
                    <a:bodyPr/>
                    <a:lstStyle/>
                    <a:p>
                      <a:pPr algn="r" fontAlgn="ctr"/>
                      <a:r>
                        <a:rPr lang="en-US" altLang="ja-JP" sz="1800" b="0" i="0" u="none" strike="noStrike" dirty="0">
                          <a:solidFill>
                            <a:schemeClr val="tx1"/>
                          </a:solidFill>
                          <a:effectLst/>
                          <a:latin typeface="+mn-ea"/>
                          <a:ea typeface="+mn-ea"/>
                        </a:rPr>
                        <a:t>123</a:t>
                      </a:r>
                    </a:p>
                  </a:txBody>
                  <a:tcPr marL="9525" marR="9525" marT="9525" marB="0" anchor="ctr"/>
                </a:tc>
                <a:extLst>
                  <a:ext uri="{0D108BD9-81ED-4DB2-BD59-A6C34878D82A}">
                    <a16:rowId xmlns:a16="http://schemas.microsoft.com/office/drawing/2014/main" xmlns="" val="1505596282"/>
                  </a:ext>
                </a:extLst>
              </a:tr>
              <a:tr h="386105">
                <a:tc>
                  <a:txBody>
                    <a:bodyPr/>
                    <a:lstStyle/>
                    <a:p>
                      <a:pPr algn="r" fontAlgn="ctr"/>
                      <a:r>
                        <a:rPr lang="ja-JP" altLang="en-US" sz="1800" u="none" strike="noStrike">
                          <a:effectLst/>
                          <a:latin typeface="+mn-ea"/>
                          <a:ea typeface="+mn-ea"/>
                        </a:rPr>
                        <a:t>悪意判定</a:t>
                      </a:r>
                      <a:endParaRPr lang="en-US" altLang="ja-JP" sz="1800" b="0" i="0" u="none" strike="noStrike" dirty="0">
                        <a:solidFill>
                          <a:srgbClr val="000000"/>
                        </a:solidFill>
                        <a:effectLst/>
                        <a:latin typeface="+mn-ea"/>
                        <a:ea typeface="+mn-ea"/>
                      </a:endParaRPr>
                    </a:p>
                  </a:txBody>
                  <a:tcPr marL="9525" marR="9525" marT="9525" marB="0" anchor="ctr"/>
                </a:tc>
                <a:tc>
                  <a:txBody>
                    <a:bodyPr/>
                    <a:lstStyle/>
                    <a:p>
                      <a:pPr algn="r" fontAlgn="ctr"/>
                      <a:r>
                        <a:rPr lang="en-US" altLang="ja-JP" sz="1800" b="0" i="0" u="none" strike="noStrike" dirty="0">
                          <a:solidFill>
                            <a:srgbClr val="000000"/>
                          </a:solidFill>
                          <a:effectLst/>
                          <a:latin typeface="+mn-ea"/>
                          <a:ea typeface="+mn-ea"/>
                        </a:rPr>
                        <a:t>17</a:t>
                      </a:r>
                    </a:p>
                  </a:txBody>
                  <a:tcPr marL="9525" marR="9525" marT="9525" marB="0" anchor="ctr"/>
                </a:tc>
                <a:tc>
                  <a:txBody>
                    <a:bodyPr/>
                    <a:lstStyle/>
                    <a:p>
                      <a:pPr algn="r" fontAlgn="ctr"/>
                      <a:r>
                        <a:rPr lang="en-US" altLang="ja-JP" sz="1800" b="0" i="0" u="none" strike="noStrike" dirty="0">
                          <a:solidFill>
                            <a:srgbClr val="000000"/>
                          </a:solidFill>
                          <a:effectLst/>
                          <a:latin typeface="+mn-ea"/>
                          <a:ea typeface="+mn-ea"/>
                        </a:rPr>
                        <a:t>73</a:t>
                      </a:r>
                    </a:p>
                  </a:txBody>
                  <a:tcPr marL="9525" marR="9525" marT="9525" marB="0" anchor="ctr">
                    <a:solidFill>
                      <a:srgbClr val="FFFC00"/>
                    </a:solidFill>
                  </a:tcPr>
                </a:tc>
                <a:tc>
                  <a:txBody>
                    <a:bodyPr/>
                    <a:lstStyle/>
                    <a:p>
                      <a:pPr algn="r" fontAlgn="ctr"/>
                      <a:r>
                        <a:rPr lang="en-US" altLang="ja-JP" sz="1800" b="0" i="0" u="none" strike="noStrike" dirty="0">
                          <a:solidFill>
                            <a:schemeClr val="tx1"/>
                          </a:solidFill>
                          <a:effectLst/>
                          <a:latin typeface="+mn-ea"/>
                          <a:ea typeface="+mn-ea"/>
                        </a:rPr>
                        <a:t>90</a:t>
                      </a:r>
                    </a:p>
                  </a:txBody>
                  <a:tcPr marL="9525" marR="9525" marT="9525" marB="0" anchor="ctr"/>
                </a:tc>
                <a:extLst>
                  <a:ext uri="{0D108BD9-81ED-4DB2-BD59-A6C34878D82A}">
                    <a16:rowId xmlns:a16="http://schemas.microsoft.com/office/drawing/2014/main" xmlns="" val="4109957888"/>
                  </a:ext>
                </a:extLst>
              </a:tr>
            </a:tbl>
          </a:graphicData>
        </a:graphic>
      </p:graphicFrame>
    </p:spTree>
    <p:extLst>
      <p:ext uri="{BB962C8B-B14F-4D97-AF65-F5344CB8AC3E}">
        <p14:creationId xmlns:p14="http://schemas.microsoft.com/office/powerpoint/2010/main" val="1204615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8D8454D-1C05-FD41-AB25-0D216E546E11}"/>
              </a:ext>
            </a:extLst>
          </p:cNvPr>
          <p:cNvSpPr>
            <a:spLocks noGrp="1"/>
          </p:cNvSpPr>
          <p:nvPr>
            <p:ph type="title"/>
          </p:nvPr>
        </p:nvSpPr>
        <p:spPr/>
        <p:txBody>
          <a:bodyPr/>
          <a:lstStyle/>
          <a:p>
            <a:r>
              <a:rPr kumimoji="1" lang="ja-JP" altLang="en-US" sz="3600"/>
              <a:t>深層学習による好意・悪意を表す文の抽出</a:t>
            </a:r>
          </a:p>
        </p:txBody>
      </p:sp>
      <p:pic>
        <p:nvPicPr>
          <p:cNvPr id="8" name="コンテンツ プレースホルダー 7">
            <a:extLst>
              <a:ext uri="{FF2B5EF4-FFF2-40B4-BE49-F238E27FC236}">
                <a16:creationId xmlns:a16="http://schemas.microsoft.com/office/drawing/2014/main" xmlns="" id="{5E6E3425-6257-E543-8E3B-306C79C638AF}"/>
              </a:ext>
            </a:extLst>
          </p:cNvPr>
          <p:cNvPicPr>
            <a:picLocks noGrp="1" noChangeAspect="1"/>
          </p:cNvPicPr>
          <p:nvPr>
            <p:ph idx="1"/>
          </p:nvPr>
        </p:nvPicPr>
        <p:blipFill>
          <a:blip r:embed="rId3"/>
          <a:stretch>
            <a:fillRect/>
          </a:stretch>
        </p:blipFill>
        <p:spPr>
          <a:xfrm>
            <a:off x="407988" y="1329128"/>
            <a:ext cx="8328025" cy="4896656"/>
          </a:xfrm>
        </p:spPr>
      </p:pic>
      <p:sp>
        <p:nvSpPr>
          <p:cNvPr id="4" name="日付プレースホルダー 3">
            <a:extLst>
              <a:ext uri="{FF2B5EF4-FFF2-40B4-BE49-F238E27FC236}">
                <a16:creationId xmlns:a16="http://schemas.microsoft.com/office/drawing/2014/main" xmlns="" id="{F4AFCBF1-EBF6-F948-A073-30DD5F4E5BBA}"/>
              </a:ext>
            </a:extLst>
          </p:cNvPr>
          <p:cNvSpPr>
            <a:spLocks noGrp="1"/>
          </p:cNvSpPr>
          <p:nvPr>
            <p:ph type="dt" sz="half" idx="4294967295"/>
          </p:nvPr>
        </p:nvSpPr>
        <p:spPr>
          <a:xfrm>
            <a:off x="407383" y="6460507"/>
            <a:ext cx="2057400" cy="365125"/>
          </a:xfrm>
        </p:spPr>
        <p:txBody>
          <a:bodyPr/>
          <a:lstStyle/>
          <a:p>
            <a:r>
              <a:rPr lang="en-US" altLang="ja-JP"/>
              <a:t>2020/02/17</a:t>
            </a:r>
            <a:endParaRPr lang="en-US" dirty="0"/>
          </a:p>
        </p:txBody>
      </p:sp>
      <p:sp>
        <p:nvSpPr>
          <p:cNvPr id="5" name="スライド番号プレースホルダー 4">
            <a:extLst>
              <a:ext uri="{FF2B5EF4-FFF2-40B4-BE49-F238E27FC236}">
                <a16:creationId xmlns:a16="http://schemas.microsoft.com/office/drawing/2014/main" xmlns="" id="{47613EFF-21A4-CB43-8E64-278FA1763357}"/>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29</a:t>
            </a:fld>
            <a:endParaRPr lang="en-US" dirty="0"/>
          </a:p>
        </p:txBody>
      </p:sp>
      <p:sp>
        <p:nvSpPr>
          <p:cNvPr id="12" name="角丸四角形 11">
            <a:extLst>
              <a:ext uri="{FF2B5EF4-FFF2-40B4-BE49-F238E27FC236}">
                <a16:creationId xmlns:a16="http://schemas.microsoft.com/office/drawing/2014/main" xmlns="" id="{BA8ED88B-15F5-9041-BD2D-8F7CD8862EB2}"/>
              </a:ext>
            </a:extLst>
          </p:cNvPr>
          <p:cNvSpPr/>
          <p:nvPr/>
        </p:nvSpPr>
        <p:spPr>
          <a:xfrm>
            <a:off x="170872" y="1150602"/>
            <a:ext cx="2530421" cy="860079"/>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形態素解析を行う</a:t>
            </a:r>
            <a:endParaRPr kumimoji="1" lang="en-US" altLang="ja-JP" dirty="0">
              <a:solidFill>
                <a:schemeClr val="tx1"/>
              </a:solidFill>
            </a:endParaRPr>
          </a:p>
          <a:p>
            <a:pPr algn="ctr"/>
            <a:r>
              <a:rPr lang="ja-JP" altLang="en-US">
                <a:solidFill>
                  <a:schemeClr val="tx1"/>
                </a:solidFill>
              </a:rPr>
              <a:t>「私は人」→「私</a:t>
            </a:r>
            <a:r>
              <a:rPr lang="en-US" altLang="ja-JP" dirty="0">
                <a:solidFill>
                  <a:schemeClr val="tx1"/>
                </a:solidFill>
              </a:rPr>
              <a:t>/</a:t>
            </a:r>
            <a:r>
              <a:rPr lang="ja-JP" altLang="en-US">
                <a:solidFill>
                  <a:schemeClr val="tx1"/>
                </a:solidFill>
              </a:rPr>
              <a:t>は</a:t>
            </a:r>
            <a:r>
              <a:rPr lang="en-US" altLang="ja-JP" dirty="0">
                <a:solidFill>
                  <a:schemeClr val="tx1"/>
                </a:solidFill>
              </a:rPr>
              <a:t>/</a:t>
            </a:r>
            <a:r>
              <a:rPr lang="ja-JP" altLang="en-US">
                <a:solidFill>
                  <a:schemeClr val="tx1"/>
                </a:solidFill>
              </a:rPr>
              <a:t>人」</a:t>
            </a:r>
            <a:endParaRPr kumimoji="1" lang="ja-JP" altLang="en-US">
              <a:solidFill>
                <a:schemeClr val="tx1"/>
              </a:solidFill>
            </a:endParaRPr>
          </a:p>
        </p:txBody>
      </p:sp>
      <p:cxnSp>
        <p:nvCxnSpPr>
          <p:cNvPr id="10" name="直線矢印コネクタ 9">
            <a:extLst>
              <a:ext uri="{FF2B5EF4-FFF2-40B4-BE49-F238E27FC236}">
                <a16:creationId xmlns:a16="http://schemas.microsoft.com/office/drawing/2014/main" xmlns="" id="{9C619BFC-E588-7745-9395-EDE939E8397B}"/>
              </a:ext>
            </a:extLst>
          </p:cNvPr>
          <p:cNvCxnSpPr>
            <a:cxnSpLocks/>
          </p:cNvCxnSpPr>
          <p:nvPr/>
        </p:nvCxnSpPr>
        <p:spPr>
          <a:xfrm>
            <a:off x="2464783" y="1929628"/>
            <a:ext cx="410810" cy="930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角丸四角形 15">
                <a:extLst>
                  <a:ext uri="{FF2B5EF4-FFF2-40B4-BE49-F238E27FC236}">
                    <a16:creationId xmlns:a16="http://schemas.microsoft.com/office/drawing/2014/main" xmlns="" id="{6F19A280-FEE6-0549-B476-F07D8E603743}"/>
                  </a:ext>
                </a:extLst>
              </p:cNvPr>
              <p:cNvSpPr/>
              <p:nvPr/>
            </p:nvSpPr>
            <p:spPr>
              <a:xfrm>
                <a:off x="6352880" y="2033311"/>
                <a:ext cx="2530421" cy="1551861"/>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単語を</a:t>
                </a:r>
                <a:r>
                  <a:rPr lang="en-US" altLang="ja-JP" dirty="0">
                    <a:solidFill>
                      <a:schemeClr val="tx1"/>
                    </a:solidFill>
                  </a:rPr>
                  <a:t>200</a:t>
                </a:r>
                <a:r>
                  <a:rPr lang="ja-JP" altLang="en-US">
                    <a:solidFill>
                      <a:schemeClr val="tx1"/>
                    </a:solidFill>
                  </a:rPr>
                  <a:t>次元の</a:t>
                </a:r>
                <a:endParaRPr lang="en-US" altLang="ja-JP" dirty="0">
                  <a:solidFill>
                    <a:schemeClr val="tx1"/>
                  </a:solidFill>
                </a:endParaRPr>
              </a:p>
              <a:p>
                <a:pPr algn="ctr"/>
                <a:r>
                  <a:rPr lang="ja-JP" altLang="en-US">
                    <a:solidFill>
                      <a:schemeClr val="tx1"/>
                    </a:solidFill>
                  </a:rPr>
                  <a:t>ベクトルに変換</a:t>
                </a:r>
                <a:endParaRPr lang="en-US" altLang="ja-JP" dirty="0">
                  <a:solidFill>
                    <a:schemeClr val="tx1"/>
                  </a:solidFill>
                </a:endParaRPr>
              </a:p>
              <a:p>
                <a:pPr algn="ctr"/>
                <a:r>
                  <a:rPr kumimoji="1" lang="ja-JP" altLang="en-US">
                    <a:solidFill>
                      <a:schemeClr val="tx1"/>
                    </a:solidFill>
                  </a:rPr>
                  <a:t>私</a:t>
                </a:r>
                <a14:m>
                  <m:oMath xmlns:m="http://schemas.openxmlformats.org/officeDocument/2006/math">
                    <m:r>
                      <a:rPr kumimoji="1" lang="ja-JP" altLang="en-US" i="1" smtClean="0">
                        <a:solidFill>
                          <a:schemeClr val="tx1"/>
                        </a:solidFill>
                        <a:latin typeface="Cambria Math" panose="02040503050406030204" pitchFamily="18" charset="0"/>
                      </a:rPr>
                      <m:t>→</m:t>
                    </m:r>
                    <m:d>
                      <m:dPr>
                        <m:begChr m:val="["/>
                        <m:endChr m:val="]"/>
                        <m:ctrlPr>
                          <a:rPr kumimoji="1" lang="en-US" altLang="ja-JP" i="1" smtClean="0">
                            <a:solidFill>
                              <a:schemeClr val="tx1"/>
                            </a:solidFill>
                            <a:latin typeface="Cambria Math" panose="02040503050406030204" pitchFamily="18" charset="0"/>
                          </a:rPr>
                        </m:ctrlPr>
                      </m:dPr>
                      <m:e>
                        <m:r>
                          <a:rPr kumimoji="1" lang="en-US" altLang="ja-JP" b="0" i="1" smtClean="0">
                            <a:solidFill>
                              <a:schemeClr val="tx1"/>
                            </a:solidFill>
                            <a:latin typeface="Cambria Math" panose="02040503050406030204" pitchFamily="18" charset="0"/>
                          </a:rPr>
                          <m:t>0.1,</m:t>
                        </m:r>
                        <m:r>
                          <a:rPr kumimoji="1" lang="en-US" altLang="ja-JP" b="0" i="1" smtClean="0">
                            <a:solidFill>
                              <a:schemeClr val="tx1"/>
                            </a:solidFill>
                            <a:latin typeface="Cambria Math" panose="02040503050406030204" pitchFamily="18" charset="0"/>
                            <a:ea typeface="Cambria Math" panose="02040503050406030204" pitchFamily="18" charset="0"/>
                          </a:rPr>
                          <m:t>⋯,0.2</m:t>
                        </m:r>
                      </m:e>
                    </m:d>
                  </m:oMath>
                </a14:m>
                <a:endParaRPr kumimoji="1" lang="en-US" altLang="ja-JP" dirty="0">
                  <a:solidFill>
                    <a:schemeClr val="tx1"/>
                  </a:solidFill>
                </a:endParaRPr>
              </a:p>
              <a:p>
                <a:pPr algn="ctr"/>
                <a:r>
                  <a:rPr lang="ja-JP" altLang="en-US">
                    <a:solidFill>
                      <a:schemeClr val="tx1"/>
                    </a:solidFill>
                  </a:rPr>
                  <a:t>は</a:t>
                </a:r>
                <a14:m>
                  <m:oMath xmlns:m="http://schemas.openxmlformats.org/officeDocument/2006/math">
                    <m:r>
                      <a:rPr lang="ja-JP" altLang="en-US"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0.</m:t>
                        </m:r>
                        <m:r>
                          <a:rPr lang="en-US" altLang="ja-JP" b="0" i="1" smtClean="0">
                            <a:solidFill>
                              <a:schemeClr val="tx1"/>
                            </a:solidFill>
                            <a:latin typeface="Cambria Math" panose="02040503050406030204" pitchFamily="18" charset="0"/>
                          </a:rPr>
                          <m:t>9</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ea typeface="Cambria Math" panose="02040503050406030204" pitchFamily="18" charset="0"/>
                          </a:rPr>
                          <m:t>⋯,0.</m:t>
                        </m:r>
                        <m:r>
                          <a:rPr lang="en-US" altLang="ja-JP" b="0" i="1" smtClean="0">
                            <a:solidFill>
                              <a:schemeClr val="tx1"/>
                            </a:solidFill>
                            <a:latin typeface="Cambria Math" panose="02040503050406030204" pitchFamily="18" charset="0"/>
                            <a:ea typeface="Cambria Math" panose="02040503050406030204" pitchFamily="18" charset="0"/>
                          </a:rPr>
                          <m:t>1</m:t>
                        </m:r>
                      </m:e>
                    </m:d>
                  </m:oMath>
                </a14:m>
                <a:endParaRPr lang="en-US" altLang="ja-JP" dirty="0">
                  <a:solidFill>
                    <a:schemeClr val="tx1"/>
                  </a:solidFill>
                </a:endParaRPr>
              </a:p>
              <a:p>
                <a:pPr algn="ctr"/>
                <a:r>
                  <a:rPr kumimoji="1" lang="ja-JP" altLang="en-US">
                    <a:solidFill>
                      <a:schemeClr val="tx1"/>
                    </a:solidFill>
                  </a:rPr>
                  <a:t>人</a:t>
                </a:r>
                <a14:m>
                  <m:oMath xmlns:m="http://schemas.openxmlformats.org/officeDocument/2006/math">
                    <m:r>
                      <a:rPr lang="ja-JP" altLang="en-US"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0.</m:t>
                        </m:r>
                        <m:r>
                          <a:rPr lang="en-US" altLang="ja-JP" b="0" i="1" smtClean="0">
                            <a:solidFill>
                              <a:schemeClr val="tx1"/>
                            </a:solidFill>
                            <a:latin typeface="Cambria Math" panose="02040503050406030204" pitchFamily="18" charset="0"/>
                          </a:rPr>
                          <m:t>2</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ea typeface="Cambria Math" panose="02040503050406030204" pitchFamily="18" charset="0"/>
                          </a:rPr>
                          <m:t>⋯,0.</m:t>
                        </m:r>
                        <m:r>
                          <a:rPr lang="en-US" altLang="ja-JP" b="0" i="1" smtClean="0">
                            <a:solidFill>
                              <a:schemeClr val="tx1"/>
                            </a:solidFill>
                            <a:latin typeface="Cambria Math" panose="02040503050406030204" pitchFamily="18" charset="0"/>
                            <a:ea typeface="Cambria Math" panose="02040503050406030204" pitchFamily="18" charset="0"/>
                          </a:rPr>
                          <m:t>9</m:t>
                        </m:r>
                      </m:e>
                    </m:d>
                  </m:oMath>
                </a14:m>
                <a:endParaRPr lang="en-US" altLang="ja-JP" dirty="0">
                  <a:solidFill>
                    <a:schemeClr val="tx1"/>
                  </a:solidFill>
                </a:endParaRPr>
              </a:p>
            </p:txBody>
          </p:sp>
        </mc:Choice>
        <mc:Fallback xmlns="">
          <p:sp>
            <p:nvSpPr>
              <p:cNvPr id="16" name="角丸四角形 15">
                <a:extLst>
                  <a:ext uri="{FF2B5EF4-FFF2-40B4-BE49-F238E27FC236}">
                    <a16:creationId xmlns:a16="http://schemas.microsoft.com/office/drawing/2014/main" id="{6F19A280-FEE6-0549-B476-F07D8E603743}"/>
                  </a:ext>
                </a:extLst>
              </p:cNvPr>
              <p:cNvSpPr>
                <a:spLocks noRot="1" noChangeAspect="1" noMove="1" noResize="1" noEditPoints="1" noAdjustHandles="1" noChangeArrowheads="1" noChangeShapeType="1" noTextEdit="1"/>
              </p:cNvSpPr>
              <p:nvPr/>
            </p:nvSpPr>
            <p:spPr>
              <a:xfrm>
                <a:off x="6352880" y="2033311"/>
                <a:ext cx="2530421" cy="1551861"/>
              </a:xfrm>
              <a:prstGeom prst="round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xmlns="" id="{BF5AE987-0838-5445-A48D-C89DC55D107A}"/>
              </a:ext>
            </a:extLst>
          </p:cNvPr>
          <p:cNvCxnSpPr>
            <a:cxnSpLocks/>
          </p:cNvCxnSpPr>
          <p:nvPr/>
        </p:nvCxnSpPr>
        <p:spPr>
          <a:xfrm flipH="1">
            <a:off x="6129196" y="2860181"/>
            <a:ext cx="550021" cy="5688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角丸四角形 19">
                <a:extLst>
                  <a:ext uri="{FF2B5EF4-FFF2-40B4-BE49-F238E27FC236}">
                    <a16:creationId xmlns:a16="http://schemas.microsoft.com/office/drawing/2014/main" xmlns="" id="{A46F6108-1F84-584E-A000-01800680DD3B}"/>
                  </a:ext>
                </a:extLst>
              </p:cNvPr>
              <p:cNvSpPr/>
              <p:nvPr/>
            </p:nvSpPr>
            <p:spPr>
              <a:xfrm>
                <a:off x="170872" y="2611181"/>
                <a:ext cx="2530421" cy="1749921"/>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文を</a:t>
                </a:r>
                <a:r>
                  <a:rPr lang="en-US" altLang="ja-JP" dirty="0">
                    <a:solidFill>
                      <a:schemeClr val="tx1"/>
                    </a:solidFill>
                  </a:rPr>
                  <a:t>150</a:t>
                </a:r>
                <a:r>
                  <a:rPr lang="ja-JP" altLang="en-US">
                    <a:solidFill>
                      <a:schemeClr val="tx1"/>
                    </a:solidFill>
                  </a:rPr>
                  <a:t>単語</a:t>
                </a:r>
                <a:r>
                  <a:rPr lang="en-US" altLang="ja-JP" dirty="0">
                    <a:solidFill>
                      <a:schemeClr val="tx1"/>
                    </a:solidFill>
                  </a:rPr>
                  <a:t>×200</a:t>
                </a:r>
                <a:r>
                  <a:rPr lang="ja-JP" altLang="en-US">
                    <a:solidFill>
                      <a:schemeClr val="tx1"/>
                    </a:solidFill>
                  </a:rPr>
                  <a:t>次元のテンソルに変換</a:t>
                </a:r>
                <a:endParaRPr lang="en-US" altLang="ja-JP" dirty="0">
                  <a:solidFill>
                    <a:schemeClr val="tx1"/>
                  </a:solidFill>
                </a:endParaRPr>
              </a:p>
              <a:p>
                <a:pPr algn="ctr"/>
                <a:r>
                  <a:rPr kumimoji="1" lang="ja-JP" altLang="en-US">
                    <a:solidFill>
                      <a:schemeClr val="tx1"/>
                    </a:solidFill>
                  </a:rPr>
                  <a:t>「私は人」</a:t>
                </a:r>
                <a:endParaRPr kumimoji="1" lang="en-US" altLang="ja-JP" dirty="0">
                  <a:solidFill>
                    <a:schemeClr val="tx1"/>
                  </a:solidFill>
                </a:endParaRPr>
              </a:p>
              <a:p>
                <a:pPr algn="ctr"/>
                <a14:m>
                  <m:oMathPara xmlns:m="http://schemas.openxmlformats.org/officeDocument/2006/math">
                    <m:oMathParaPr>
                      <m:jc m:val="centerGroup"/>
                    </m:oMathParaPr>
                    <m:oMath xmlns:m="http://schemas.openxmlformats.org/officeDocument/2006/math">
                      <m:r>
                        <a:rPr kumimoji="1" lang="en-US" altLang="ja-JP" i="1" smtClean="0">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ja-JP" i="1" smtClean="0">
                              <a:solidFill>
                                <a:schemeClr val="tx1"/>
                              </a:solidFill>
                              <a:latin typeface="Cambria Math" panose="02040503050406030204" pitchFamily="18" charset="0"/>
                              <a:ea typeface="Cambria Math" panose="02040503050406030204" pitchFamily="18" charset="0"/>
                            </a:rPr>
                          </m:ctrlPr>
                        </m:dPr>
                        <m:e>
                          <m:m>
                            <m:mPr>
                              <m:mcs>
                                <m:mc>
                                  <m:mcPr>
                                    <m:count m:val="3"/>
                                    <m:mcJc m:val="center"/>
                                  </m:mcPr>
                                </m:mc>
                              </m:mcs>
                              <m:ctrlPr>
                                <a:rPr kumimoji="1" lang="en-US" altLang="ja-JP" i="1" smtClean="0">
                                  <a:solidFill>
                                    <a:schemeClr val="tx1"/>
                                  </a:solidFill>
                                  <a:latin typeface="Cambria Math" panose="02040503050406030204" pitchFamily="18" charset="0"/>
                                  <a:ea typeface="Cambria Math" panose="02040503050406030204" pitchFamily="18" charset="0"/>
                                </a:rPr>
                              </m:ctrlPr>
                            </m:mPr>
                            <m:mr>
                              <m:e>
                                <m:r>
                                  <m:rPr>
                                    <m:brk m:alnAt="7"/>
                                  </m:rPr>
                                  <a:rPr kumimoji="1" lang="en-US" altLang="ja-JP" b="0" i="1" smtClean="0">
                                    <a:solidFill>
                                      <a:schemeClr val="tx1"/>
                                    </a:solidFill>
                                    <a:latin typeface="Cambria Math" panose="02040503050406030204" pitchFamily="18" charset="0"/>
                                    <a:ea typeface="Cambria Math" panose="02040503050406030204" pitchFamily="18" charset="0"/>
                                  </a:rPr>
                                  <m:t>0</m:t>
                                </m:r>
                                <m:r>
                                  <a:rPr kumimoji="1" lang="en-US" altLang="ja-JP" b="0" i="1" smtClean="0">
                                    <a:solidFill>
                                      <a:schemeClr val="tx1"/>
                                    </a:solidFill>
                                    <a:latin typeface="Cambria Math" panose="02040503050406030204" pitchFamily="18" charset="0"/>
                                    <a:ea typeface="Cambria Math" panose="02040503050406030204" pitchFamily="18" charset="0"/>
                                  </a:rPr>
                                  <m:t>.1</m:t>
                                </m:r>
                              </m:e>
                              <m:e>
                                <m:r>
                                  <a:rPr kumimoji="1" lang="en-US" altLang="ja-JP" i="1" smtClean="0">
                                    <a:solidFill>
                                      <a:schemeClr val="tx1"/>
                                    </a:solidFill>
                                    <a:latin typeface="Cambria Math" panose="02040503050406030204" pitchFamily="18" charset="0"/>
                                    <a:ea typeface="Cambria Math" panose="02040503050406030204" pitchFamily="18" charset="0"/>
                                  </a:rPr>
                                  <m:t>⋯</m:t>
                                </m:r>
                              </m:e>
                              <m:e>
                                <m:r>
                                  <a:rPr kumimoji="1" lang="en-US" altLang="ja-JP" b="0" i="1" smtClean="0">
                                    <a:solidFill>
                                      <a:schemeClr val="tx1"/>
                                    </a:solidFill>
                                    <a:latin typeface="Cambria Math" panose="02040503050406030204" pitchFamily="18" charset="0"/>
                                    <a:ea typeface="Cambria Math" panose="02040503050406030204" pitchFamily="18" charset="0"/>
                                  </a:rPr>
                                  <m:t>0.2</m:t>
                                </m:r>
                              </m:e>
                            </m:mr>
                            <m:mr>
                              <m:e>
                                <m:r>
                                  <a:rPr kumimoji="1" lang="en-US" altLang="ja-JP" i="1" smtClean="0">
                                    <a:solidFill>
                                      <a:schemeClr val="tx1"/>
                                    </a:solidFill>
                                    <a:latin typeface="Cambria Math" panose="02040503050406030204" pitchFamily="18" charset="0"/>
                                    <a:ea typeface="Cambria Math" panose="02040503050406030204" pitchFamily="18" charset="0"/>
                                  </a:rPr>
                                  <m:t>⋮</m:t>
                                </m:r>
                              </m:e>
                              <m:e>
                                <m:r>
                                  <a:rPr lang="en-US" altLang="ja-JP" i="1" smtClean="0">
                                    <a:solidFill>
                                      <a:schemeClr val="tx1"/>
                                    </a:solidFill>
                                    <a:latin typeface="Cambria Math" panose="02040503050406030204" pitchFamily="18" charset="0"/>
                                    <a:ea typeface="Cambria Math" panose="02040503050406030204" pitchFamily="18" charset="0"/>
                                  </a:rPr>
                                  <m:t>⋱</m:t>
                                </m:r>
                              </m:e>
                              <m:e>
                                <m:r>
                                  <a:rPr kumimoji="1" lang="en-US" altLang="ja-JP" i="1" smtClean="0">
                                    <a:solidFill>
                                      <a:schemeClr val="tx1"/>
                                    </a:solidFill>
                                    <a:latin typeface="Cambria Math" panose="02040503050406030204" pitchFamily="18" charset="0"/>
                                    <a:ea typeface="Cambria Math" panose="02040503050406030204" pitchFamily="18" charset="0"/>
                                  </a:rPr>
                                  <m:t>⋮</m:t>
                                </m:r>
                              </m:e>
                            </m:mr>
                            <m:mr>
                              <m:e>
                                <m:r>
                                  <a:rPr kumimoji="1" lang="en-US" altLang="ja-JP" b="0" i="1" smtClean="0">
                                    <a:solidFill>
                                      <a:schemeClr val="tx1"/>
                                    </a:solidFill>
                                    <a:latin typeface="Cambria Math" panose="02040503050406030204" pitchFamily="18" charset="0"/>
                                    <a:ea typeface="Cambria Math" panose="02040503050406030204" pitchFamily="18" charset="0"/>
                                  </a:rPr>
                                  <m:t>0.0</m:t>
                                </m:r>
                              </m:e>
                              <m:e>
                                <m:r>
                                  <a:rPr kumimoji="1" lang="en-US" altLang="ja-JP" i="1" smtClean="0">
                                    <a:solidFill>
                                      <a:schemeClr val="tx1"/>
                                    </a:solidFill>
                                    <a:latin typeface="Cambria Math" panose="02040503050406030204" pitchFamily="18" charset="0"/>
                                    <a:ea typeface="Cambria Math" panose="02040503050406030204" pitchFamily="18" charset="0"/>
                                  </a:rPr>
                                  <m:t>⋯</m:t>
                                </m:r>
                              </m:e>
                              <m:e>
                                <m:r>
                                  <a:rPr kumimoji="1" lang="en-US" altLang="ja-JP" b="0" i="1" smtClean="0">
                                    <a:solidFill>
                                      <a:schemeClr val="tx1"/>
                                    </a:solidFill>
                                    <a:latin typeface="Cambria Math" panose="02040503050406030204" pitchFamily="18" charset="0"/>
                                    <a:ea typeface="Cambria Math" panose="02040503050406030204" pitchFamily="18" charset="0"/>
                                  </a:rPr>
                                  <m:t>0.0</m:t>
                                </m:r>
                              </m:e>
                            </m:mr>
                          </m:m>
                        </m:e>
                      </m:d>
                    </m:oMath>
                  </m:oMathPara>
                </a14:m>
                <a:endParaRPr kumimoji="1" lang="en-US" altLang="ja-JP" dirty="0">
                  <a:solidFill>
                    <a:schemeClr val="tx1"/>
                  </a:solidFill>
                  <a:latin typeface="MS PGothic" panose="020B0600070205080204" pitchFamily="34" charset="-128"/>
                  <a:ea typeface="MS PGothic" panose="020B0600070205080204" pitchFamily="34" charset="-128"/>
                </a:endParaRPr>
              </a:p>
            </p:txBody>
          </p:sp>
        </mc:Choice>
        <mc:Fallback xmlns="">
          <p:sp>
            <p:nvSpPr>
              <p:cNvPr id="20" name="角丸四角形 19">
                <a:extLst>
                  <a:ext uri="{FF2B5EF4-FFF2-40B4-BE49-F238E27FC236}">
                    <a16:creationId xmlns:a16="http://schemas.microsoft.com/office/drawing/2014/main" id="{A46F6108-1F84-584E-A000-01800680DD3B}"/>
                  </a:ext>
                </a:extLst>
              </p:cNvPr>
              <p:cNvSpPr>
                <a:spLocks noRot="1" noChangeAspect="1" noMove="1" noResize="1" noEditPoints="1" noAdjustHandles="1" noChangeArrowheads="1" noChangeShapeType="1" noTextEdit="1"/>
              </p:cNvSpPr>
              <p:nvPr/>
            </p:nvSpPr>
            <p:spPr>
              <a:xfrm>
                <a:off x="170872" y="2611181"/>
                <a:ext cx="2530421" cy="1749921"/>
              </a:xfrm>
              <a:prstGeom prst="round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ja-JP" altLang="en-US">
                    <a:noFill/>
                  </a:rPr>
                  <a:t> </a:t>
                </a:r>
              </a:p>
            </p:txBody>
          </p:sp>
        </mc:Fallback>
      </mc:AlternateContent>
      <p:cxnSp>
        <p:nvCxnSpPr>
          <p:cNvPr id="21" name="直線矢印コネクタ 20">
            <a:extLst>
              <a:ext uri="{FF2B5EF4-FFF2-40B4-BE49-F238E27FC236}">
                <a16:creationId xmlns:a16="http://schemas.microsoft.com/office/drawing/2014/main" xmlns="" id="{ADD20241-2697-494B-A8A0-742C0DD0E83B}"/>
              </a:ext>
            </a:extLst>
          </p:cNvPr>
          <p:cNvCxnSpPr>
            <a:cxnSpLocks/>
          </p:cNvCxnSpPr>
          <p:nvPr/>
        </p:nvCxnSpPr>
        <p:spPr>
          <a:xfrm>
            <a:off x="2513433" y="3625474"/>
            <a:ext cx="362160" cy="4925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角丸四角形 24">
                <a:extLst>
                  <a:ext uri="{FF2B5EF4-FFF2-40B4-BE49-F238E27FC236}">
                    <a16:creationId xmlns:a16="http://schemas.microsoft.com/office/drawing/2014/main" xmlns="" id="{516F2B20-3D6D-6E48-9DB9-0915687021C7}"/>
                  </a:ext>
                </a:extLst>
              </p:cNvPr>
              <p:cNvSpPr/>
              <p:nvPr/>
            </p:nvSpPr>
            <p:spPr>
              <a:xfrm>
                <a:off x="191680" y="5691416"/>
                <a:ext cx="2530421" cy="642008"/>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「私は人」</a:t>
                </a:r>
                <a14:m>
                  <m:oMath xmlns:m="http://schemas.openxmlformats.org/officeDocument/2006/math">
                    <m:r>
                      <a:rPr lang="ja-JP" altLang="en-US"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0.1, 0.9</m:t>
                        </m:r>
                      </m:e>
                    </m:d>
                  </m:oMath>
                </a14:m>
                <a:endParaRPr kumimoji="1" lang="ja-JP" altLang="en-US">
                  <a:solidFill>
                    <a:schemeClr val="tx1"/>
                  </a:solidFill>
                </a:endParaRPr>
              </a:p>
            </p:txBody>
          </p:sp>
        </mc:Choice>
        <mc:Fallback xmlns="">
          <p:sp>
            <p:nvSpPr>
              <p:cNvPr id="25" name="角丸四角形 24">
                <a:extLst>
                  <a:ext uri="{FF2B5EF4-FFF2-40B4-BE49-F238E27FC236}">
                    <a16:creationId xmlns:a16="http://schemas.microsoft.com/office/drawing/2014/main" id="{516F2B20-3D6D-6E48-9DB9-0915687021C7}"/>
                  </a:ext>
                </a:extLst>
              </p:cNvPr>
              <p:cNvSpPr>
                <a:spLocks noRot="1" noChangeAspect="1" noMove="1" noResize="1" noEditPoints="1" noAdjustHandles="1" noChangeArrowheads="1" noChangeShapeType="1" noTextEdit="1"/>
              </p:cNvSpPr>
              <p:nvPr/>
            </p:nvSpPr>
            <p:spPr>
              <a:xfrm>
                <a:off x="191680" y="5691416"/>
                <a:ext cx="2530421" cy="642008"/>
              </a:xfrm>
              <a:prstGeom prst="round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xmlns="" id="{240432BC-2472-8E40-8EB8-2A3C1C40BA9D}"/>
              </a:ext>
            </a:extLst>
          </p:cNvPr>
          <p:cNvCxnSpPr>
            <a:cxnSpLocks/>
          </p:cNvCxnSpPr>
          <p:nvPr/>
        </p:nvCxnSpPr>
        <p:spPr>
          <a:xfrm flipV="1">
            <a:off x="1367774" y="5455811"/>
            <a:ext cx="345523" cy="3395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角丸四角形 27">
                <a:extLst>
                  <a:ext uri="{FF2B5EF4-FFF2-40B4-BE49-F238E27FC236}">
                    <a16:creationId xmlns:a16="http://schemas.microsoft.com/office/drawing/2014/main" xmlns="" id="{681B793A-69A7-CC4D-B18B-F1550802CECE}"/>
                  </a:ext>
                </a:extLst>
              </p:cNvPr>
              <p:cNvSpPr/>
              <p:nvPr/>
            </p:nvSpPr>
            <p:spPr>
              <a:xfrm>
                <a:off x="6421899" y="5691416"/>
                <a:ext cx="2530421" cy="642008"/>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「私は人」</a:t>
                </a:r>
                <a14:m>
                  <m:oMath xmlns:m="http://schemas.openxmlformats.org/officeDocument/2006/math">
                    <m:r>
                      <a:rPr lang="ja-JP" altLang="en-US" i="1">
                        <a:solidFill>
                          <a:schemeClr val="tx1"/>
                        </a:solidFill>
                        <a:latin typeface="Cambria Math" panose="02040503050406030204" pitchFamily="18" charset="0"/>
                      </a:rPr>
                      <m:t>→</m:t>
                    </m:r>
                    <m:d>
                      <m:dPr>
                        <m:begChr m:val="["/>
                        <m:endChr m:val="]"/>
                        <m:ctrlPr>
                          <a:rPr lang="en-US" altLang="ja-JP" i="1">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0.8 0.2</m:t>
                        </m:r>
                      </m:e>
                    </m:d>
                  </m:oMath>
                </a14:m>
                <a:endParaRPr kumimoji="1" lang="ja-JP" altLang="en-US">
                  <a:solidFill>
                    <a:schemeClr val="tx1"/>
                  </a:solidFill>
                </a:endParaRPr>
              </a:p>
            </p:txBody>
          </p:sp>
        </mc:Choice>
        <mc:Fallback xmlns="">
          <p:sp>
            <p:nvSpPr>
              <p:cNvPr id="28" name="角丸四角形 27">
                <a:extLst>
                  <a:ext uri="{FF2B5EF4-FFF2-40B4-BE49-F238E27FC236}">
                    <a16:creationId xmlns:a16="http://schemas.microsoft.com/office/drawing/2014/main" id="{681B793A-69A7-CC4D-B18B-F1550802CECE}"/>
                  </a:ext>
                </a:extLst>
              </p:cNvPr>
              <p:cNvSpPr>
                <a:spLocks noRot="1" noChangeAspect="1" noMove="1" noResize="1" noEditPoints="1" noAdjustHandles="1" noChangeArrowheads="1" noChangeShapeType="1" noTextEdit="1"/>
              </p:cNvSpPr>
              <p:nvPr/>
            </p:nvSpPr>
            <p:spPr>
              <a:xfrm>
                <a:off x="6421899" y="5691416"/>
                <a:ext cx="2530421" cy="642008"/>
              </a:xfrm>
              <a:prstGeom prst="round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ja-JP" altLang="en-US">
                    <a:noFill/>
                  </a:rPr>
                  <a:t> </a:t>
                </a:r>
              </a:p>
            </p:txBody>
          </p:sp>
        </mc:Fallback>
      </mc:AlternateContent>
      <p:cxnSp>
        <p:nvCxnSpPr>
          <p:cNvPr id="29" name="直線矢印コネクタ 28">
            <a:extLst>
              <a:ext uri="{FF2B5EF4-FFF2-40B4-BE49-F238E27FC236}">
                <a16:creationId xmlns:a16="http://schemas.microsoft.com/office/drawing/2014/main" xmlns="" id="{3E6F2418-8A89-F241-A26F-F3DDE6AF2D7B}"/>
              </a:ext>
            </a:extLst>
          </p:cNvPr>
          <p:cNvCxnSpPr>
            <a:cxnSpLocks/>
          </p:cNvCxnSpPr>
          <p:nvPr/>
        </p:nvCxnSpPr>
        <p:spPr>
          <a:xfrm flipH="1" flipV="1">
            <a:off x="7430703" y="5455811"/>
            <a:ext cx="345523" cy="3395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xmlns="" id="{2766EF57-3447-7B4D-B36E-71DD02C206E0}"/>
              </a:ext>
            </a:extLst>
          </p:cNvPr>
          <p:cNvSpPr/>
          <p:nvPr/>
        </p:nvSpPr>
        <p:spPr>
          <a:xfrm>
            <a:off x="2898351" y="2665509"/>
            <a:ext cx="3211595" cy="2990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a:extLst>
              <a:ext uri="{FF2B5EF4-FFF2-40B4-BE49-F238E27FC236}">
                <a16:creationId xmlns:a16="http://schemas.microsoft.com/office/drawing/2014/main" xmlns="" id="{051C6231-8C7A-854C-A7C9-E422036E1A0A}"/>
              </a:ext>
            </a:extLst>
          </p:cNvPr>
          <p:cNvSpPr/>
          <p:nvPr/>
        </p:nvSpPr>
        <p:spPr>
          <a:xfrm>
            <a:off x="2896746" y="3299172"/>
            <a:ext cx="3211595" cy="2990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xmlns="" id="{39DA9611-29FE-AD4D-87FE-37EF0D190F60}"/>
              </a:ext>
            </a:extLst>
          </p:cNvPr>
          <p:cNvSpPr/>
          <p:nvPr/>
        </p:nvSpPr>
        <p:spPr>
          <a:xfrm>
            <a:off x="2895139" y="3932839"/>
            <a:ext cx="3211595" cy="2990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xmlns="" id="{023799FC-399F-BC4A-B31A-5269C9570EF3}"/>
              </a:ext>
            </a:extLst>
          </p:cNvPr>
          <p:cNvSpPr/>
          <p:nvPr/>
        </p:nvSpPr>
        <p:spPr>
          <a:xfrm>
            <a:off x="429466" y="5201772"/>
            <a:ext cx="3211595" cy="2990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xmlns="" id="{FA46206F-91A1-BD4D-9BB4-D8872CDCB310}"/>
              </a:ext>
            </a:extLst>
          </p:cNvPr>
          <p:cNvSpPr/>
          <p:nvPr/>
        </p:nvSpPr>
        <p:spPr>
          <a:xfrm>
            <a:off x="5510013" y="5209793"/>
            <a:ext cx="3211595" cy="2990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9474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0" grpId="0" animBg="1"/>
      <p:bldP spid="25" grpId="0" animBg="1"/>
      <p:bldP spid="28" grpId="0" animBg="1"/>
      <p:bldP spid="30" grpId="0" animBg="1"/>
      <p:bldP spid="30" grpId="1" animBg="1"/>
      <p:bldP spid="33" grpId="0" animBg="1"/>
      <p:bldP spid="33" grpId="1" animBg="1"/>
      <p:bldP spid="34" grpId="0" animBg="1"/>
      <p:bldP spid="34" grpId="1"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59A4A37-6AFE-094D-A1B9-2958453574D3}"/>
              </a:ext>
            </a:extLst>
          </p:cNvPr>
          <p:cNvSpPr>
            <a:spLocks noGrp="1"/>
          </p:cNvSpPr>
          <p:nvPr>
            <p:ph type="title"/>
          </p:nvPr>
        </p:nvSpPr>
        <p:spPr/>
        <p:txBody>
          <a:bodyPr/>
          <a:lstStyle/>
          <a:p>
            <a:r>
              <a:rPr kumimoji="1" lang="ja-JP" altLang="en-US"/>
              <a:t>研究背景</a:t>
            </a:r>
          </a:p>
        </p:txBody>
      </p:sp>
      <p:sp>
        <p:nvSpPr>
          <p:cNvPr id="5" name="スライド番号プレースホルダー 4">
            <a:extLst>
              <a:ext uri="{FF2B5EF4-FFF2-40B4-BE49-F238E27FC236}">
                <a16:creationId xmlns:a16="http://schemas.microsoft.com/office/drawing/2014/main" xmlns="" id="{41CDFD7E-98E2-7C4D-8FAF-175F2530BB37}"/>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3</a:t>
            </a:fld>
            <a:endParaRPr lang="en-US" dirty="0"/>
          </a:p>
        </p:txBody>
      </p:sp>
      <p:sp>
        <p:nvSpPr>
          <p:cNvPr id="7" name="コンテンツ プレースホルダー 2">
            <a:extLst>
              <a:ext uri="{FF2B5EF4-FFF2-40B4-BE49-F238E27FC236}">
                <a16:creationId xmlns:a16="http://schemas.microsoft.com/office/drawing/2014/main" xmlns="" id="{E56AA56E-B5A1-574E-A403-A633E030227A}"/>
              </a:ext>
            </a:extLst>
          </p:cNvPr>
          <p:cNvSpPr txBox="1">
            <a:spLocks/>
          </p:cNvSpPr>
          <p:nvPr/>
        </p:nvSpPr>
        <p:spPr>
          <a:xfrm>
            <a:off x="732191" y="1397483"/>
            <a:ext cx="7679620" cy="4351338"/>
          </a:xfrm>
          <a:prstGeom prst="roundRect">
            <a:avLst>
              <a:gd name="adj" fmla="val 7488"/>
            </a:avLst>
          </a:prstGeom>
          <a:solidFill>
            <a:schemeClr val="accent4">
              <a:lumMod val="20000"/>
              <a:lumOff val="80000"/>
            </a:schemeClr>
          </a:solidFill>
          <a:ln>
            <a:solidFill>
              <a:schemeClr val="accent4">
                <a:lumMod val="20000"/>
                <a:lumOff val="80000"/>
              </a:schemeClr>
            </a:solid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l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l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l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l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lt1"/>
                </a:solidFill>
                <a:latin typeface="+mn-lt"/>
                <a:ea typeface="+mn-ea"/>
                <a:cs typeface="+mn-cs"/>
              </a:defRPr>
            </a:lvl9pPr>
          </a:lstStyle>
          <a:p>
            <a:pPr marL="0" indent="0" algn="ctr">
              <a:lnSpc>
                <a:spcPct val="100000"/>
              </a:lnSpc>
              <a:buFont typeface="Arial" panose="020B0604020202020204" pitchFamily="34" charset="0"/>
              <a:buNone/>
            </a:pPr>
            <a:endParaRPr lang="en-US" altLang="ja-JP" sz="900" dirty="0">
              <a:solidFill>
                <a:schemeClr val="tx1"/>
              </a:solidFill>
              <a:latin typeface="Tsukushi A Round Gothic" panose="02020400000000000000" pitchFamily="18" charset="-128"/>
              <a:ea typeface="Tsukushi A Round Gothic" panose="02020400000000000000" pitchFamily="18" charset="-128"/>
            </a:endParaRPr>
          </a:p>
        </p:txBody>
      </p:sp>
      <p:sp>
        <p:nvSpPr>
          <p:cNvPr id="8" name="下矢印 7">
            <a:extLst>
              <a:ext uri="{FF2B5EF4-FFF2-40B4-BE49-F238E27FC236}">
                <a16:creationId xmlns:a16="http://schemas.microsoft.com/office/drawing/2014/main" xmlns="" id="{EEE2862A-4445-224A-B790-DD3A94CCD270}"/>
              </a:ext>
            </a:extLst>
          </p:cNvPr>
          <p:cNvSpPr/>
          <p:nvPr/>
        </p:nvSpPr>
        <p:spPr>
          <a:xfrm>
            <a:off x="4144525" y="3292089"/>
            <a:ext cx="854952" cy="86992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0000"/>
              </a:solidFill>
              <a:latin typeface="Tsukushi A Round Gothic" panose="02020400000000000000" pitchFamily="18" charset="-128"/>
              <a:ea typeface="Tsukushi A Round Gothic" panose="02020400000000000000" pitchFamily="18" charset="-128"/>
            </a:endParaRPr>
          </a:p>
        </p:txBody>
      </p:sp>
      <p:sp>
        <p:nvSpPr>
          <p:cNvPr id="10" name="テキスト ボックス 9">
            <a:extLst>
              <a:ext uri="{FF2B5EF4-FFF2-40B4-BE49-F238E27FC236}">
                <a16:creationId xmlns:a16="http://schemas.microsoft.com/office/drawing/2014/main" xmlns="" id="{BC093186-799B-F743-BF5B-555F5138E2B8}"/>
              </a:ext>
            </a:extLst>
          </p:cNvPr>
          <p:cNvSpPr txBox="1"/>
          <p:nvPr/>
        </p:nvSpPr>
        <p:spPr>
          <a:xfrm>
            <a:off x="732189" y="4366672"/>
            <a:ext cx="7679619" cy="954107"/>
          </a:xfrm>
          <a:prstGeom prst="rect">
            <a:avLst/>
          </a:prstGeom>
          <a:noFill/>
        </p:spPr>
        <p:txBody>
          <a:bodyPr wrap="square" rtlCol="0">
            <a:spAutoFit/>
          </a:bodyPr>
          <a:lstStyle/>
          <a:p>
            <a:pPr algn="ctr"/>
            <a:r>
              <a:rPr lang="ja-JP" altLang="en-US" sz="2800" dirty="0">
                <a:solidFill>
                  <a:srgbClr val="FF0000"/>
                </a:solidFill>
                <a:latin typeface="+mn-ea"/>
              </a:rPr>
              <a:t>読み手の感情を</a:t>
            </a:r>
            <a:r>
              <a:rPr lang="ja-JP" altLang="en-US" sz="2800">
                <a:solidFill>
                  <a:srgbClr val="FF0000"/>
                </a:solidFill>
                <a:latin typeface="+mn-ea"/>
              </a:rPr>
              <a:t>考慮した文章を作成</a:t>
            </a:r>
            <a:r>
              <a:rPr lang="ja-JP" altLang="en-US" sz="2800">
                <a:latin typeface="+mn-ea"/>
              </a:rPr>
              <a:t>できれば　　良好</a:t>
            </a:r>
            <a:r>
              <a:rPr lang="ja-JP" altLang="en-US" sz="2800" dirty="0">
                <a:latin typeface="+mn-ea"/>
              </a:rPr>
              <a:t>な人間関係を築くことができる</a:t>
            </a:r>
            <a:endParaRPr lang="en-US" altLang="ja-JP" sz="2800" dirty="0">
              <a:latin typeface="+mn-ea"/>
            </a:endParaRPr>
          </a:p>
        </p:txBody>
      </p:sp>
      <p:sp>
        <p:nvSpPr>
          <p:cNvPr id="11" name="テキスト ボックス 10">
            <a:extLst>
              <a:ext uri="{FF2B5EF4-FFF2-40B4-BE49-F238E27FC236}">
                <a16:creationId xmlns:a16="http://schemas.microsoft.com/office/drawing/2014/main" xmlns="" id="{0CE0D1F6-7F0D-4440-85E4-C8A7469DCC06}"/>
              </a:ext>
            </a:extLst>
          </p:cNvPr>
          <p:cNvSpPr txBox="1"/>
          <p:nvPr/>
        </p:nvSpPr>
        <p:spPr>
          <a:xfrm>
            <a:off x="732190" y="1702437"/>
            <a:ext cx="7679618" cy="1384995"/>
          </a:xfrm>
          <a:prstGeom prst="rect">
            <a:avLst/>
          </a:prstGeom>
          <a:noFill/>
        </p:spPr>
        <p:txBody>
          <a:bodyPr wrap="square" rtlCol="0">
            <a:spAutoFit/>
          </a:bodyPr>
          <a:lstStyle/>
          <a:p>
            <a:pPr algn="ctr"/>
            <a:r>
              <a:rPr lang="ja-JP" altLang="en-US" sz="2800">
                <a:solidFill>
                  <a:schemeClr val="tx1"/>
                </a:solidFill>
                <a:latin typeface="+mn-ea"/>
              </a:rPr>
              <a:t>文章での対話では、</a:t>
            </a:r>
            <a:r>
              <a:rPr lang="ja-JP" altLang="en-US" sz="2800">
                <a:solidFill>
                  <a:srgbClr val="FF0000"/>
                </a:solidFill>
                <a:latin typeface="+mn-ea"/>
              </a:rPr>
              <a:t>書き手の表情や細かい</a:t>
            </a:r>
            <a:r>
              <a:rPr lang="en-US" altLang="ja-JP" sz="2800" dirty="0">
                <a:solidFill>
                  <a:srgbClr val="FF0000"/>
                </a:solidFill>
                <a:latin typeface="+mn-ea"/>
              </a:rPr>
              <a:t/>
            </a:r>
            <a:br>
              <a:rPr lang="en-US" altLang="ja-JP" sz="2800" dirty="0">
                <a:solidFill>
                  <a:srgbClr val="FF0000"/>
                </a:solidFill>
                <a:latin typeface="+mn-ea"/>
              </a:rPr>
            </a:br>
            <a:r>
              <a:rPr lang="ja-JP" altLang="en-US" sz="2800">
                <a:solidFill>
                  <a:srgbClr val="FF0000"/>
                </a:solidFill>
                <a:latin typeface="+mn-ea"/>
              </a:rPr>
              <a:t>ニュアンスが伝わらない</a:t>
            </a:r>
            <a:r>
              <a:rPr lang="ja-JP" altLang="en-US" sz="2800">
                <a:solidFill>
                  <a:schemeClr val="tx1"/>
                </a:solidFill>
                <a:latin typeface="+mn-ea"/>
              </a:rPr>
              <a:t>ので</a:t>
            </a:r>
            <a:r>
              <a:rPr lang="en-US" altLang="ja-JP" sz="2800" dirty="0">
                <a:solidFill>
                  <a:schemeClr val="tx1"/>
                </a:solidFill>
                <a:latin typeface="+mn-ea"/>
              </a:rPr>
              <a:t/>
            </a:r>
            <a:br>
              <a:rPr lang="en-US" altLang="ja-JP" sz="2800" dirty="0">
                <a:solidFill>
                  <a:schemeClr val="tx1"/>
                </a:solidFill>
                <a:latin typeface="+mn-ea"/>
              </a:rPr>
            </a:br>
            <a:r>
              <a:rPr lang="ja-JP" altLang="en-US" sz="2800">
                <a:solidFill>
                  <a:schemeClr val="tx1"/>
                </a:solidFill>
                <a:latin typeface="+mn-ea"/>
              </a:rPr>
              <a:t>誤解が生じやすく相手の気分を害することがある</a:t>
            </a:r>
            <a:endParaRPr lang="en-US" altLang="ja-JP" sz="2800" dirty="0">
              <a:solidFill>
                <a:schemeClr val="tx1"/>
              </a:solidFill>
              <a:latin typeface="+mn-ea"/>
            </a:endParaRPr>
          </a:p>
        </p:txBody>
      </p:sp>
    </p:spTree>
    <p:extLst>
      <p:ext uri="{BB962C8B-B14F-4D97-AF65-F5344CB8AC3E}">
        <p14:creationId xmlns:p14="http://schemas.microsoft.com/office/powerpoint/2010/main" val="21820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185D0BA-DAC6-F94A-9236-B6D761B46567}"/>
              </a:ext>
            </a:extLst>
          </p:cNvPr>
          <p:cNvSpPr>
            <a:spLocks noGrp="1"/>
          </p:cNvSpPr>
          <p:nvPr>
            <p:ph type="title"/>
          </p:nvPr>
        </p:nvSpPr>
        <p:spPr>
          <a:xfrm>
            <a:off x="573469" y="949792"/>
            <a:ext cx="7886700" cy="994172"/>
          </a:xfrm>
        </p:spPr>
        <p:txBody>
          <a:bodyPr/>
          <a:lstStyle/>
          <a:p>
            <a:r>
              <a:rPr kumimoji="1" lang="ja-JP" altLang="en-US">
                <a:latin typeface="+mn-ea"/>
                <a:ea typeface="+mn-ea"/>
              </a:rPr>
              <a:t>学習方法</a:t>
            </a:r>
          </a:p>
        </p:txBody>
      </p:sp>
      <p:sp>
        <p:nvSpPr>
          <p:cNvPr id="4" name="スライド番号プレースホルダー 3">
            <a:extLst>
              <a:ext uri="{FF2B5EF4-FFF2-40B4-BE49-F238E27FC236}">
                <a16:creationId xmlns:a16="http://schemas.microsoft.com/office/drawing/2014/main" xmlns="" id="{5C820D3A-7EA6-2A49-B8B1-0AE0766DCC81}"/>
              </a:ext>
            </a:extLst>
          </p:cNvPr>
          <p:cNvSpPr>
            <a:spLocks noGrp="1"/>
          </p:cNvSpPr>
          <p:nvPr>
            <p:ph type="sldNum" sz="quarter" idx="12"/>
          </p:nvPr>
        </p:nvSpPr>
        <p:spPr/>
        <p:txBody>
          <a:bodyPr/>
          <a:lstStyle/>
          <a:p>
            <a:fld id="{882E75B5-F11A-4566-86E5-AD2A8F725522}"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xmlns="" id="{E18DA314-A48D-FA41-BF0F-B52EEA4C03AE}"/>
              </a:ext>
            </a:extLst>
          </p:cNvPr>
          <p:cNvSpPr txBox="1"/>
          <p:nvPr/>
        </p:nvSpPr>
        <p:spPr>
          <a:xfrm>
            <a:off x="303871" y="1800326"/>
            <a:ext cx="8266661" cy="3295024"/>
          </a:xfrm>
          <a:prstGeom prst="roundRect">
            <a:avLst>
              <a:gd name="adj" fmla="val 9295"/>
            </a:avLst>
          </a:prstGeom>
          <a:solidFill>
            <a:schemeClr val="accent4">
              <a:lumMod val="20000"/>
              <a:lumOff val="80000"/>
            </a:schemeClr>
          </a:solidFill>
          <a:ln>
            <a:solidFill>
              <a:schemeClr val="accent4">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nSpc>
                <a:spcPct val="110000"/>
              </a:lnSpc>
            </a:pPr>
            <a:r>
              <a:rPr lang="ja-JP" altLang="en-US" sz="1650" b="1">
                <a:solidFill>
                  <a:schemeClr val="tx1"/>
                </a:solidFill>
                <a:latin typeface="+mn-ea"/>
              </a:rPr>
              <a:t>学習するモデル</a:t>
            </a:r>
            <a:endParaRPr lang="en-US" altLang="ja-JP" sz="1650" b="1" dirty="0">
              <a:solidFill>
                <a:schemeClr val="tx1"/>
              </a:solidFill>
              <a:latin typeface="+mn-ea"/>
            </a:endParaRPr>
          </a:p>
          <a:p>
            <a:pPr lvl="1">
              <a:lnSpc>
                <a:spcPct val="110000"/>
              </a:lnSpc>
            </a:pPr>
            <a:r>
              <a:rPr lang="ja-JP" altLang="en-US" sz="1650" b="1">
                <a:solidFill>
                  <a:schemeClr val="accent2"/>
                </a:solidFill>
                <a:latin typeface="+mn-ea"/>
              </a:rPr>
              <a:t>好意モデル</a:t>
            </a:r>
            <a:r>
              <a:rPr lang="ja-JP" altLang="en-US" sz="1650">
                <a:solidFill>
                  <a:schemeClr val="tx1"/>
                </a:solidFill>
                <a:latin typeface="+mn-ea"/>
              </a:rPr>
              <a:t>：入力文が読み手に好意を与えるか</a:t>
            </a:r>
            <a:r>
              <a:rPr lang="en-US" altLang="ja-JP" sz="1650" dirty="0">
                <a:solidFill>
                  <a:schemeClr val="tx1"/>
                </a:solidFill>
                <a:latin typeface="+mn-ea"/>
              </a:rPr>
              <a:t>/</a:t>
            </a:r>
            <a:r>
              <a:rPr lang="ja-JP" altLang="en-US" sz="1650">
                <a:solidFill>
                  <a:schemeClr val="tx1"/>
                </a:solidFill>
                <a:latin typeface="+mn-ea"/>
              </a:rPr>
              <a:t>与えないか判定</a:t>
            </a:r>
            <a:endParaRPr lang="en-US" altLang="ja-JP" sz="1650" dirty="0">
              <a:solidFill>
                <a:schemeClr val="tx1"/>
              </a:solidFill>
              <a:latin typeface="+mn-ea"/>
            </a:endParaRPr>
          </a:p>
          <a:p>
            <a:pPr lvl="1">
              <a:lnSpc>
                <a:spcPct val="110000"/>
              </a:lnSpc>
            </a:pPr>
            <a:r>
              <a:rPr lang="ja-JP" altLang="en-US" sz="1650" b="1">
                <a:solidFill>
                  <a:schemeClr val="accent1"/>
                </a:solidFill>
                <a:latin typeface="+mn-ea"/>
              </a:rPr>
              <a:t>悪意モデル</a:t>
            </a:r>
            <a:r>
              <a:rPr lang="ja-JP" altLang="en-US" sz="1650">
                <a:solidFill>
                  <a:schemeClr val="tx1"/>
                </a:solidFill>
                <a:latin typeface="+mn-ea"/>
              </a:rPr>
              <a:t>：入力文が読み手に悪意を与えるか</a:t>
            </a:r>
            <a:r>
              <a:rPr lang="en-US" altLang="ja-JP" sz="1650" dirty="0">
                <a:solidFill>
                  <a:schemeClr val="tx1"/>
                </a:solidFill>
                <a:latin typeface="+mn-ea"/>
              </a:rPr>
              <a:t>/</a:t>
            </a:r>
            <a:r>
              <a:rPr lang="ja-JP" altLang="en-US" sz="1650">
                <a:solidFill>
                  <a:schemeClr val="tx1"/>
                </a:solidFill>
                <a:latin typeface="+mn-ea"/>
              </a:rPr>
              <a:t>与えないか判定</a:t>
            </a:r>
            <a:endParaRPr lang="en-US" altLang="ja-JP" sz="1650" dirty="0">
              <a:solidFill>
                <a:schemeClr val="tx1"/>
              </a:solidFill>
              <a:latin typeface="+mn-ea"/>
            </a:endParaRPr>
          </a:p>
          <a:p>
            <a:pPr>
              <a:lnSpc>
                <a:spcPct val="110000"/>
              </a:lnSpc>
            </a:pPr>
            <a:r>
              <a:rPr lang="ja-JP" altLang="en-US" sz="1650" b="1">
                <a:solidFill>
                  <a:schemeClr val="tx1"/>
                </a:solidFill>
                <a:latin typeface="+mn-ea"/>
              </a:rPr>
              <a:t>学習するデータ</a:t>
            </a:r>
            <a:endParaRPr lang="en-US" altLang="ja-JP" sz="1650" b="1" dirty="0">
              <a:solidFill>
                <a:schemeClr val="tx1"/>
              </a:solidFill>
              <a:latin typeface="+mn-ea"/>
            </a:endParaRPr>
          </a:p>
          <a:p>
            <a:pPr lvl="1">
              <a:lnSpc>
                <a:spcPct val="110000"/>
              </a:lnSpc>
            </a:pPr>
            <a:r>
              <a:rPr lang="en-US" altLang="ja-JP" sz="1650" dirty="0">
                <a:solidFill>
                  <a:schemeClr val="tx1"/>
                </a:solidFill>
                <a:latin typeface="+mn-ea"/>
              </a:rPr>
              <a:t>Twitter</a:t>
            </a:r>
            <a:r>
              <a:rPr lang="ja-JP" altLang="en-US" sz="1650">
                <a:solidFill>
                  <a:schemeClr val="tx1"/>
                </a:solidFill>
                <a:latin typeface="+mn-ea"/>
              </a:rPr>
              <a:t>から取得したユーザ間の対話データを人手でラベル付けしたもの</a:t>
            </a:r>
            <a:endParaRPr lang="en-US" altLang="ja-JP" sz="1650" dirty="0">
              <a:solidFill>
                <a:schemeClr val="tx1"/>
              </a:solidFill>
              <a:latin typeface="+mn-ea"/>
            </a:endParaRPr>
          </a:p>
          <a:p>
            <a:pPr lvl="1">
              <a:lnSpc>
                <a:spcPct val="110000"/>
              </a:lnSpc>
            </a:pPr>
            <a:r>
              <a:rPr lang="ja-JP" altLang="en-US" sz="1650" b="1">
                <a:solidFill>
                  <a:schemeClr val="accent2"/>
                </a:solidFill>
                <a:latin typeface="+mn-ea"/>
              </a:rPr>
              <a:t>好意モデル</a:t>
            </a:r>
            <a:r>
              <a:rPr lang="ja-JP" altLang="en-US" sz="1650">
                <a:solidFill>
                  <a:schemeClr val="tx1"/>
                </a:solidFill>
                <a:latin typeface="+mn-ea"/>
              </a:rPr>
              <a:t>：正例</a:t>
            </a:r>
            <a:r>
              <a:rPr lang="en-US" altLang="ja-JP" sz="1650" dirty="0">
                <a:solidFill>
                  <a:schemeClr val="tx1"/>
                </a:solidFill>
                <a:latin typeface="+mn-ea"/>
              </a:rPr>
              <a:t>681</a:t>
            </a:r>
            <a:r>
              <a:rPr lang="ja-JP" altLang="en-US" sz="1650">
                <a:solidFill>
                  <a:schemeClr val="tx1"/>
                </a:solidFill>
                <a:latin typeface="+mn-ea"/>
              </a:rPr>
              <a:t>件，負例</a:t>
            </a:r>
            <a:r>
              <a:rPr lang="en-US" altLang="ja-JP" sz="1650" dirty="0">
                <a:solidFill>
                  <a:schemeClr val="tx1"/>
                </a:solidFill>
                <a:latin typeface="+mn-ea"/>
              </a:rPr>
              <a:t>681</a:t>
            </a:r>
            <a:r>
              <a:rPr lang="ja-JP" altLang="en-US" sz="1650">
                <a:solidFill>
                  <a:schemeClr val="tx1"/>
                </a:solidFill>
                <a:latin typeface="+mn-ea"/>
              </a:rPr>
              <a:t>件</a:t>
            </a:r>
            <a:endParaRPr lang="en-US" altLang="ja-JP" sz="1650" dirty="0">
              <a:solidFill>
                <a:schemeClr val="tx1"/>
              </a:solidFill>
              <a:latin typeface="+mn-ea"/>
            </a:endParaRPr>
          </a:p>
          <a:p>
            <a:pPr lvl="1">
              <a:lnSpc>
                <a:spcPct val="110000"/>
              </a:lnSpc>
            </a:pPr>
            <a:r>
              <a:rPr lang="ja-JP" altLang="en-US" sz="1650" b="1">
                <a:solidFill>
                  <a:schemeClr val="accent1"/>
                </a:solidFill>
                <a:latin typeface="+mn-ea"/>
              </a:rPr>
              <a:t>悪意モデル</a:t>
            </a:r>
            <a:r>
              <a:rPr lang="ja-JP" altLang="en-US" sz="1650">
                <a:solidFill>
                  <a:schemeClr val="tx1"/>
                </a:solidFill>
                <a:latin typeface="+mn-ea"/>
              </a:rPr>
              <a:t>：正例</a:t>
            </a:r>
            <a:r>
              <a:rPr lang="en-US" altLang="ja-JP" sz="1650" dirty="0">
                <a:solidFill>
                  <a:schemeClr val="tx1"/>
                </a:solidFill>
                <a:latin typeface="+mn-ea"/>
              </a:rPr>
              <a:t>519</a:t>
            </a:r>
            <a:r>
              <a:rPr lang="ja-JP" altLang="en-US" sz="1650">
                <a:solidFill>
                  <a:schemeClr val="tx1"/>
                </a:solidFill>
                <a:latin typeface="+mn-ea"/>
              </a:rPr>
              <a:t>件，負例</a:t>
            </a:r>
            <a:r>
              <a:rPr lang="en-US" altLang="ja-JP" sz="1650" dirty="0">
                <a:solidFill>
                  <a:schemeClr val="tx1"/>
                </a:solidFill>
                <a:latin typeface="+mn-ea"/>
              </a:rPr>
              <a:t>519</a:t>
            </a:r>
            <a:r>
              <a:rPr lang="ja-JP" altLang="en-US" sz="1650">
                <a:solidFill>
                  <a:schemeClr val="tx1"/>
                </a:solidFill>
                <a:latin typeface="+mn-ea"/>
              </a:rPr>
              <a:t>件</a:t>
            </a:r>
            <a:endParaRPr lang="en-US" altLang="ja-JP" sz="1650" dirty="0">
              <a:solidFill>
                <a:schemeClr val="tx1"/>
              </a:solidFill>
              <a:latin typeface="+mn-ea"/>
            </a:endParaRPr>
          </a:p>
          <a:p>
            <a:pPr>
              <a:lnSpc>
                <a:spcPct val="110000"/>
              </a:lnSpc>
            </a:pPr>
            <a:r>
              <a:rPr lang="ja-JP" altLang="en-US" sz="1650" b="1">
                <a:solidFill>
                  <a:schemeClr val="tx1"/>
                </a:solidFill>
                <a:latin typeface="+mn-ea"/>
              </a:rPr>
              <a:t>ラベル付けの基準</a:t>
            </a:r>
            <a:endParaRPr lang="en-US" altLang="ja-JP" sz="1650" b="1" dirty="0">
              <a:solidFill>
                <a:schemeClr val="tx1"/>
              </a:solidFill>
              <a:latin typeface="+mn-ea"/>
            </a:endParaRPr>
          </a:p>
          <a:p>
            <a:pPr lvl="1">
              <a:lnSpc>
                <a:spcPct val="110000"/>
              </a:lnSpc>
            </a:pPr>
            <a:r>
              <a:rPr lang="ja-JP" altLang="en-US" sz="1650" b="1">
                <a:solidFill>
                  <a:schemeClr val="accent2"/>
                </a:solidFill>
                <a:latin typeface="+mn-ea"/>
              </a:rPr>
              <a:t>好意モデル</a:t>
            </a:r>
            <a:r>
              <a:rPr lang="ja-JP" altLang="en-US" sz="1650">
                <a:solidFill>
                  <a:schemeClr val="tx1"/>
                </a:solidFill>
                <a:latin typeface="+mn-ea"/>
              </a:rPr>
              <a:t>：メッセージをもらった時に嬉しい気持ちになるか</a:t>
            </a:r>
            <a:r>
              <a:rPr lang="en-US" altLang="ja-JP" sz="1650" dirty="0">
                <a:solidFill>
                  <a:schemeClr val="tx1"/>
                </a:solidFill>
                <a:latin typeface="+mn-ea"/>
              </a:rPr>
              <a:t>/</a:t>
            </a:r>
            <a:r>
              <a:rPr lang="ja-JP" altLang="en-US" sz="1650">
                <a:solidFill>
                  <a:schemeClr val="tx1"/>
                </a:solidFill>
                <a:latin typeface="+mn-ea"/>
              </a:rPr>
              <a:t>ならないか</a:t>
            </a:r>
            <a:endParaRPr lang="en-US" altLang="ja-JP" sz="1650" dirty="0">
              <a:solidFill>
                <a:schemeClr val="tx1"/>
              </a:solidFill>
              <a:latin typeface="+mn-ea"/>
            </a:endParaRPr>
          </a:p>
          <a:p>
            <a:pPr lvl="1">
              <a:lnSpc>
                <a:spcPct val="110000"/>
              </a:lnSpc>
            </a:pPr>
            <a:r>
              <a:rPr lang="ja-JP" altLang="en-US" sz="1650" b="1">
                <a:solidFill>
                  <a:schemeClr val="accent1"/>
                </a:solidFill>
                <a:latin typeface="+mn-ea"/>
              </a:rPr>
              <a:t>悪意モデル</a:t>
            </a:r>
            <a:r>
              <a:rPr lang="ja-JP" altLang="en-US" sz="1650">
                <a:solidFill>
                  <a:schemeClr val="tx1"/>
                </a:solidFill>
                <a:latin typeface="+mn-ea"/>
              </a:rPr>
              <a:t>：メッセージをもらった時に不快な気持ちになるか</a:t>
            </a:r>
            <a:r>
              <a:rPr lang="en-US" altLang="ja-JP" sz="1650" dirty="0">
                <a:solidFill>
                  <a:schemeClr val="tx1"/>
                </a:solidFill>
                <a:latin typeface="+mn-ea"/>
              </a:rPr>
              <a:t>/</a:t>
            </a:r>
            <a:r>
              <a:rPr lang="ja-JP" altLang="en-US" sz="1650">
                <a:solidFill>
                  <a:schemeClr val="tx1"/>
                </a:solidFill>
                <a:latin typeface="+mn-ea"/>
              </a:rPr>
              <a:t>ならないか</a:t>
            </a:r>
            <a:endParaRPr lang="en-US" altLang="ja-JP" sz="1650" dirty="0">
              <a:solidFill>
                <a:schemeClr val="tx1"/>
              </a:solidFill>
              <a:latin typeface="+mn-ea"/>
            </a:endParaRPr>
          </a:p>
          <a:p>
            <a:pPr lvl="1">
              <a:lnSpc>
                <a:spcPct val="110000"/>
              </a:lnSpc>
            </a:pPr>
            <a:endParaRPr lang="en-US" altLang="ja-JP" sz="1650" dirty="0">
              <a:solidFill>
                <a:schemeClr val="tx1"/>
              </a:solidFill>
              <a:latin typeface="+mn-ea"/>
            </a:endParaRPr>
          </a:p>
        </p:txBody>
      </p:sp>
    </p:spTree>
    <p:extLst>
      <p:ext uri="{BB962C8B-B14F-4D97-AF65-F5344CB8AC3E}">
        <p14:creationId xmlns:p14="http://schemas.microsoft.com/office/powerpoint/2010/main" val="3427314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92F2735-AD62-A644-BD48-0D3E8F6A64F1}"/>
              </a:ext>
            </a:extLst>
          </p:cNvPr>
          <p:cNvSpPr>
            <a:spLocks noGrp="1"/>
          </p:cNvSpPr>
          <p:nvPr>
            <p:ph type="title"/>
          </p:nvPr>
        </p:nvSpPr>
        <p:spPr/>
        <p:txBody>
          <a:bodyPr/>
          <a:lstStyle/>
          <a:p>
            <a:r>
              <a:rPr kumimoji="1" lang="ja-JP" altLang="en-US"/>
              <a:t>文章推敲のための編集機能</a:t>
            </a:r>
          </a:p>
        </p:txBody>
      </p:sp>
      <p:sp>
        <p:nvSpPr>
          <p:cNvPr id="3" name="コンテンツ プレースホルダー 2">
            <a:extLst>
              <a:ext uri="{FF2B5EF4-FFF2-40B4-BE49-F238E27FC236}">
                <a16:creationId xmlns:a16="http://schemas.microsoft.com/office/drawing/2014/main" xmlns="" id="{A50D66C1-4404-FD41-ACEE-A9E163B49177}"/>
              </a:ext>
            </a:extLst>
          </p:cNvPr>
          <p:cNvSpPr>
            <a:spLocks noGrp="1"/>
          </p:cNvSpPr>
          <p:nvPr>
            <p:ph idx="1"/>
          </p:nvPr>
        </p:nvSpPr>
        <p:spPr>
          <a:xfrm>
            <a:off x="191681" y="4815092"/>
            <a:ext cx="8544936" cy="1451596"/>
          </a:xfrm>
        </p:spPr>
        <p:txBody>
          <a:bodyPr>
            <a:normAutofit/>
          </a:bodyPr>
          <a:lstStyle/>
          <a:p>
            <a:pPr>
              <a:lnSpc>
                <a:spcPct val="100000"/>
              </a:lnSpc>
            </a:pPr>
            <a:r>
              <a:rPr kumimoji="1" lang="ja-JP" altLang="en-US" sz="2400"/>
              <a:t>好意・悪意をハイライトする領域をエディタとして編集可能</a:t>
            </a:r>
            <a:endParaRPr lang="en-US" altLang="ja-JP" sz="2400" dirty="0"/>
          </a:p>
          <a:p>
            <a:pPr>
              <a:lnSpc>
                <a:spcPct val="100000"/>
              </a:lnSpc>
            </a:pPr>
            <a:r>
              <a:rPr lang="ja-JP" altLang="en-US" sz="2400"/>
              <a:t>悪意ハイライトに反して修正が不要と思う場合は文頭にチェック</a:t>
            </a:r>
            <a:endParaRPr lang="en-US" altLang="ja-JP" sz="2400" dirty="0"/>
          </a:p>
          <a:p>
            <a:pPr lvl="1">
              <a:lnSpc>
                <a:spcPct val="100000"/>
              </a:lnSpc>
              <a:buFont typeface="Wingdings" pitchFamily="2" charset="2"/>
              <a:buChar char="Ø"/>
            </a:pPr>
            <a:r>
              <a:rPr lang="ja-JP" altLang="en-US" sz="2000"/>
              <a:t>チェックされた文は，悪意として扱われなくなる</a:t>
            </a:r>
            <a:endParaRPr lang="en-US" altLang="ja-JP" sz="1400" dirty="0"/>
          </a:p>
        </p:txBody>
      </p:sp>
      <p:sp>
        <p:nvSpPr>
          <p:cNvPr id="5" name="スライド番号プレースホルダー 4">
            <a:extLst>
              <a:ext uri="{FF2B5EF4-FFF2-40B4-BE49-F238E27FC236}">
                <a16:creationId xmlns:a16="http://schemas.microsoft.com/office/drawing/2014/main" xmlns="" id="{551B5F50-AA50-344E-9D9C-CBC120680AF0}"/>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31</a:t>
            </a:fld>
            <a:endParaRPr lang="en-US" dirty="0"/>
          </a:p>
        </p:txBody>
      </p:sp>
      <p:pic>
        <p:nvPicPr>
          <p:cNvPr id="7" name="図 6">
            <a:extLst>
              <a:ext uri="{FF2B5EF4-FFF2-40B4-BE49-F238E27FC236}">
                <a16:creationId xmlns:a16="http://schemas.microsoft.com/office/drawing/2014/main" xmlns="" id="{4A498790-B93E-EF4A-A47A-DDBA20384DBB}"/>
              </a:ext>
            </a:extLst>
          </p:cNvPr>
          <p:cNvPicPr>
            <a:picLocks noChangeAspect="1"/>
          </p:cNvPicPr>
          <p:nvPr/>
        </p:nvPicPr>
        <p:blipFill rotWithShape="1">
          <a:blip r:embed="rId3"/>
          <a:srcRect l="4355" t="28618" r="49960" b="16791"/>
          <a:stretch/>
        </p:blipFill>
        <p:spPr>
          <a:xfrm>
            <a:off x="1351451" y="1091276"/>
            <a:ext cx="6441095" cy="3496235"/>
          </a:xfrm>
          <a:prstGeom prst="rect">
            <a:avLst/>
          </a:prstGeom>
          <a:ln w="38100">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4191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3B60A29-4454-3140-B67E-802EB981FFCB}"/>
              </a:ext>
            </a:extLst>
          </p:cNvPr>
          <p:cNvSpPr>
            <a:spLocks noGrp="1"/>
          </p:cNvSpPr>
          <p:nvPr>
            <p:ph type="title"/>
          </p:nvPr>
        </p:nvSpPr>
        <p:spPr/>
        <p:txBody>
          <a:bodyPr/>
          <a:lstStyle/>
          <a:p>
            <a:r>
              <a:rPr kumimoji="1" lang="ja-JP" altLang="en-US"/>
              <a:t>修正された文の数とその内訳</a:t>
            </a:r>
          </a:p>
        </p:txBody>
      </p:sp>
      <p:sp>
        <p:nvSpPr>
          <p:cNvPr id="4" name="日付プレースホルダー 3">
            <a:extLst>
              <a:ext uri="{FF2B5EF4-FFF2-40B4-BE49-F238E27FC236}">
                <a16:creationId xmlns:a16="http://schemas.microsoft.com/office/drawing/2014/main" xmlns="" id="{9FFDAAA9-841F-4446-9E3F-3D705F11E2DF}"/>
              </a:ext>
            </a:extLst>
          </p:cNvPr>
          <p:cNvSpPr>
            <a:spLocks noGrp="1"/>
          </p:cNvSpPr>
          <p:nvPr>
            <p:ph type="dt" sz="half" idx="4294967295"/>
          </p:nvPr>
        </p:nvSpPr>
        <p:spPr>
          <a:xfrm>
            <a:off x="407383" y="6460507"/>
            <a:ext cx="2057400" cy="365125"/>
          </a:xfrm>
        </p:spPr>
        <p:txBody>
          <a:bodyPr/>
          <a:lstStyle/>
          <a:p>
            <a:r>
              <a:rPr lang="en-US" altLang="ja-JP"/>
              <a:t>2020/02/17</a:t>
            </a:r>
            <a:endParaRPr lang="en-US" dirty="0"/>
          </a:p>
        </p:txBody>
      </p:sp>
      <p:sp>
        <p:nvSpPr>
          <p:cNvPr id="5" name="スライド番号プレースホルダー 4">
            <a:extLst>
              <a:ext uri="{FF2B5EF4-FFF2-40B4-BE49-F238E27FC236}">
                <a16:creationId xmlns:a16="http://schemas.microsoft.com/office/drawing/2014/main" xmlns="" id="{C259F8EC-7E6D-9149-B803-21CA2B9EF5BD}"/>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32</a:t>
            </a:fld>
            <a:endParaRPr lang="en-US" dirty="0"/>
          </a:p>
        </p:txBody>
      </p:sp>
      <p:sp>
        <p:nvSpPr>
          <p:cNvPr id="6" name="コンテンツ プレースホルダー 5">
            <a:extLst>
              <a:ext uri="{FF2B5EF4-FFF2-40B4-BE49-F238E27FC236}">
                <a16:creationId xmlns:a16="http://schemas.microsoft.com/office/drawing/2014/main" xmlns="" id="{D9E0F895-64B0-504E-9C37-749772E40619}"/>
              </a:ext>
            </a:extLst>
          </p:cNvPr>
          <p:cNvSpPr>
            <a:spLocks noGrp="1"/>
          </p:cNvSpPr>
          <p:nvPr>
            <p:ph sz="quarter" idx="13"/>
          </p:nvPr>
        </p:nvSpPr>
        <p:spPr>
          <a:xfrm>
            <a:off x="5425441" y="790994"/>
            <a:ext cx="3718560" cy="273050"/>
          </a:xfrm>
        </p:spPr>
        <p:txBody>
          <a:bodyPr/>
          <a:lstStyle/>
          <a:p>
            <a:r>
              <a:rPr lang="ja-JP" altLang="en-US">
                <a:latin typeface="ＭＳ Ｐゴシック" panose="020B0600070205080204" pitchFamily="50" charset="-128"/>
                <a:ea typeface="ＭＳ Ｐゴシック" panose="020B0600070205080204" pitchFamily="50" charset="-128"/>
              </a:rPr>
              <a:t>提案システムを用いた文章推敲実験</a:t>
            </a:r>
            <a:endParaRPr kumimoji="1" lang="ja-JP" altLang="en-US"/>
          </a:p>
        </p:txBody>
      </p:sp>
      <p:graphicFrame>
        <p:nvGraphicFramePr>
          <p:cNvPr id="9" name="グラフ 8">
            <a:extLst>
              <a:ext uri="{FF2B5EF4-FFF2-40B4-BE49-F238E27FC236}">
                <a16:creationId xmlns:a16="http://schemas.microsoft.com/office/drawing/2014/main" xmlns="" id="{D6A2B92E-83F7-5241-9B7C-D08622788DAF}"/>
              </a:ext>
            </a:extLst>
          </p:cNvPr>
          <p:cNvGraphicFramePr>
            <a:graphicFrameLocks/>
          </p:cNvGraphicFramePr>
          <p:nvPr>
            <p:extLst>
              <p:ext uri="{D42A27DB-BD31-4B8C-83A1-F6EECF244321}">
                <p14:modId xmlns:p14="http://schemas.microsoft.com/office/powerpoint/2010/main" val="3938473487"/>
              </p:ext>
            </p:extLst>
          </p:nvPr>
        </p:nvGraphicFramePr>
        <p:xfrm>
          <a:off x="407383" y="1229565"/>
          <a:ext cx="8329233" cy="5230942"/>
        </p:xfrm>
        <a:graphic>
          <a:graphicData uri="http://schemas.openxmlformats.org/drawingml/2006/chart">
            <c:chart xmlns:c="http://schemas.openxmlformats.org/drawingml/2006/chart" xmlns:r="http://schemas.openxmlformats.org/officeDocument/2006/relationships" r:id="rId2"/>
          </a:graphicData>
        </a:graphic>
      </p:graphicFrame>
      <p:sp>
        <p:nvSpPr>
          <p:cNvPr id="10" name="右中かっこ 9">
            <a:extLst>
              <a:ext uri="{FF2B5EF4-FFF2-40B4-BE49-F238E27FC236}">
                <a16:creationId xmlns:a16="http://schemas.microsoft.com/office/drawing/2014/main" xmlns="" id="{246A4950-EC9C-6E4D-AACE-070F972B98E9}"/>
              </a:ext>
            </a:extLst>
          </p:cNvPr>
          <p:cNvSpPr/>
          <p:nvPr/>
        </p:nvSpPr>
        <p:spPr>
          <a:xfrm flipH="1">
            <a:off x="1578542" y="2525487"/>
            <a:ext cx="154461" cy="1160989"/>
          </a:xfrm>
          <a:prstGeom prst="rightBrace">
            <a:avLst/>
          </a:prstGeom>
          <a:ln w="3810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1" name="テキスト ボックス 10">
            <a:extLst>
              <a:ext uri="{FF2B5EF4-FFF2-40B4-BE49-F238E27FC236}">
                <a16:creationId xmlns:a16="http://schemas.microsoft.com/office/drawing/2014/main" xmlns="" id="{56CF3B5A-617B-6D40-BB51-97E16F21C707}"/>
              </a:ext>
            </a:extLst>
          </p:cNvPr>
          <p:cNvSpPr txBox="1"/>
          <p:nvPr/>
        </p:nvSpPr>
        <p:spPr>
          <a:xfrm>
            <a:off x="762950" y="2624983"/>
            <a:ext cx="943923" cy="584775"/>
          </a:xfrm>
          <a:prstGeom prst="rect">
            <a:avLst/>
          </a:prstGeom>
          <a:noFill/>
        </p:spPr>
        <p:txBody>
          <a:bodyPr wrap="square" rtlCol="0">
            <a:spAutoFit/>
          </a:bodyPr>
          <a:lstStyle/>
          <a:p>
            <a:pPr algn="ctr"/>
            <a:r>
              <a:rPr kumimoji="1" lang="ja-JP" altLang="en-US" sz="1600">
                <a:solidFill>
                  <a:srgbClr val="FF0000"/>
                </a:solidFill>
              </a:rPr>
              <a:t>修正</a:t>
            </a:r>
            <a:endParaRPr kumimoji="1" lang="en-US" altLang="ja-JP" sz="1600" dirty="0">
              <a:solidFill>
                <a:srgbClr val="FF0000"/>
              </a:solidFill>
            </a:endParaRPr>
          </a:p>
          <a:p>
            <a:pPr algn="ctr"/>
            <a:r>
              <a:rPr kumimoji="1" lang="ja-JP" altLang="en-US" sz="1600">
                <a:solidFill>
                  <a:srgbClr val="FF0000"/>
                </a:solidFill>
              </a:rPr>
              <a:t>された文</a:t>
            </a:r>
          </a:p>
        </p:txBody>
      </p:sp>
      <p:sp>
        <p:nvSpPr>
          <p:cNvPr id="12" name="右中かっこ 11">
            <a:extLst>
              <a:ext uri="{FF2B5EF4-FFF2-40B4-BE49-F238E27FC236}">
                <a16:creationId xmlns:a16="http://schemas.microsoft.com/office/drawing/2014/main" xmlns="" id="{163653EF-6334-F44D-957A-6ED3F25DF526}"/>
              </a:ext>
            </a:extLst>
          </p:cNvPr>
          <p:cNvSpPr/>
          <p:nvPr/>
        </p:nvSpPr>
        <p:spPr>
          <a:xfrm>
            <a:off x="2481943" y="2525489"/>
            <a:ext cx="174630" cy="573900"/>
          </a:xfrm>
          <a:prstGeom prst="rightBrace">
            <a:avLst/>
          </a:prstGeom>
          <a:ln w="3810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3" name="テキスト ボックス 12">
            <a:extLst>
              <a:ext uri="{FF2B5EF4-FFF2-40B4-BE49-F238E27FC236}">
                <a16:creationId xmlns:a16="http://schemas.microsoft.com/office/drawing/2014/main" xmlns="" id="{8FBDA62B-0ACA-F948-AC8B-8E17EDB35D69}"/>
              </a:ext>
            </a:extLst>
          </p:cNvPr>
          <p:cNvSpPr txBox="1"/>
          <p:nvPr/>
        </p:nvSpPr>
        <p:spPr>
          <a:xfrm>
            <a:off x="2464518" y="2268392"/>
            <a:ext cx="1254042" cy="830997"/>
          </a:xfrm>
          <a:prstGeom prst="rect">
            <a:avLst/>
          </a:prstGeom>
          <a:noFill/>
        </p:spPr>
        <p:txBody>
          <a:bodyPr wrap="square" rtlCol="0">
            <a:spAutoFit/>
          </a:bodyPr>
          <a:lstStyle/>
          <a:p>
            <a:pPr algn="ctr"/>
            <a:r>
              <a:rPr lang="ja-JP" altLang="en-US" sz="1600">
                <a:solidFill>
                  <a:srgbClr val="0432FF"/>
                </a:solidFill>
              </a:rPr>
              <a:t>ハイライトが改善した</a:t>
            </a:r>
            <a:endParaRPr lang="en-US" altLang="ja-JP" sz="1600" dirty="0">
              <a:solidFill>
                <a:srgbClr val="0432FF"/>
              </a:solidFill>
            </a:endParaRPr>
          </a:p>
          <a:p>
            <a:pPr algn="ctr"/>
            <a:r>
              <a:rPr lang="ja-JP" altLang="en-US" sz="1600">
                <a:solidFill>
                  <a:srgbClr val="0432FF"/>
                </a:solidFill>
              </a:rPr>
              <a:t>文の数</a:t>
            </a:r>
            <a:endParaRPr kumimoji="1" lang="en-US" altLang="ja-JP" sz="1600" dirty="0">
              <a:solidFill>
                <a:srgbClr val="0432FF"/>
              </a:solidFill>
            </a:endParaRPr>
          </a:p>
        </p:txBody>
      </p:sp>
    </p:spTree>
    <p:extLst>
      <p:ext uri="{BB962C8B-B14F-4D97-AF65-F5344CB8AC3E}">
        <p14:creationId xmlns:p14="http://schemas.microsoft.com/office/powerpoint/2010/main" val="1491895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E393FEE-87AE-D540-AB64-605B1B9BBC98}"/>
              </a:ext>
            </a:extLst>
          </p:cNvPr>
          <p:cNvSpPr>
            <a:spLocks noGrp="1"/>
          </p:cNvSpPr>
          <p:nvPr>
            <p:ph type="title"/>
          </p:nvPr>
        </p:nvSpPr>
        <p:spPr/>
        <p:txBody>
          <a:bodyPr/>
          <a:lstStyle/>
          <a:p>
            <a:r>
              <a:rPr kumimoji="1" lang="ja-JP" altLang="en-US"/>
              <a:t>システム使用前後での文の評価</a:t>
            </a:r>
          </a:p>
        </p:txBody>
      </p:sp>
      <p:sp>
        <p:nvSpPr>
          <p:cNvPr id="4" name="日付プレースホルダー 3">
            <a:extLst>
              <a:ext uri="{FF2B5EF4-FFF2-40B4-BE49-F238E27FC236}">
                <a16:creationId xmlns:a16="http://schemas.microsoft.com/office/drawing/2014/main" xmlns="" id="{EC0C0CBA-352B-C24D-A8A7-FF153D6F9AF5}"/>
              </a:ext>
            </a:extLst>
          </p:cNvPr>
          <p:cNvSpPr>
            <a:spLocks noGrp="1"/>
          </p:cNvSpPr>
          <p:nvPr>
            <p:ph type="dt" sz="half" idx="4294967295"/>
          </p:nvPr>
        </p:nvSpPr>
        <p:spPr>
          <a:xfrm>
            <a:off x="407383" y="6460507"/>
            <a:ext cx="2057400" cy="365125"/>
          </a:xfrm>
        </p:spPr>
        <p:txBody>
          <a:bodyPr/>
          <a:lstStyle/>
          <a:p>
            <a:r>
              <a:rPr lang="en-US" altLang="ja-JP"/>
              <a:t>2020/02/17</a:t>
            </a:r>
            <a:endParaRPr lang="en-US" dirty="0"/>
          </a:p>
        </p:txBody>
      </p:sp>
      <p:sp>
        <p:nvSpPr>
          <p:cNvPr id="5" name="スライド番号プレースホルダー 4">
            <a:extLst>
              <a:ext uri="{FF2B5EF4-FFF2-40B4-BE49-F238E27FC236}">
                <a16:creationId xmlns:a16="http://schemas.microsoft.com/office/drawing/2014/main" xmlns="" id="{7947D773-1304-9246-B4DC-EC306FBC6A30}"/>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33</a:t>
            </a:fld>
            <a:endParaRPr 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xmlns="" id="{C1A607C8-A89F-C844-9948-060A6FDAAE7D}"/>
                  </a:ext>
                </a:extLst>
              </p:cNvPr>
              <p:cNvSpPr>
                <a:spLocks noGrp="1"/>
              </p:cNvSpPr>
              <p:nvPr>
                <p:ph idx="1"/>
              </p:nvPr>
            </p:nvSpPr>
            <p:spPr>
              <a:xfrm>
                <a:off x="407383" y="3990776"/>
                <a:ext cx="8329233" cy="691064"/>
              </a:xfrm>
            </p:spPr>
            <p:txBody>
              <a:bodyPr>
                <a:noAutofit/>
              </a:bodyPr>
              <a:lstStyle/>
              <a:p>
                <a:pPr marL="0" indent="0">
                  <a:lnSpc>
                    <a:spcPct val="70000"/>
                  </a:lnSpc>
                  <a:buNone/>
                </a:pPr>
                <a:r>
                  <a:rPr lang="ja-JP" altLang="en-US" sz="2000"/>
                  <a:t>状況設定</a:t>
                </a:r>
                <a:r>
                  <a:rPr lang="en-US" altLang="ja-JP" sz="2000" dirty="0"/>
                  <a:t>1</a:t>
                </a:r>
                <a14:m>
                  <m:oMath xmlns:m="http://schemas.openxmlformats.org/officeDocument/2006/math">
                    <m:r>
                      <a:rPr lang="en-US" altLang="ja-JP" sz="2000" i="1" smtClean="0">
                        <a:latin typeface="Cambria Math" panose="02040503050406030204" pitchFamily="18" charset="0"/>
                        <a:ea typeface="Cambria Math" panose="02040503050406030204" pitchFamily="18" charset="0"/>
                      </a:rPr>
                      <m:t>~</m:t>
                    </m:r>
                  </m:oMath>
                </a14:m>
                <a:r>
                  <a:rPr lang="en-US" altLang="ja-JP" sz="2000" dirty="0"/>
                  <a:t>3</a:t>
                </a:r>
                <a:r>
                  <a:rPr lang="ja-JP" altLang="en-US" sz="2000"/>
                  <a:t>：</a:t>
                </a:r>
                <a:endParaRPr lang="en-US" altLang="ja-JP" sz="2000" dirty="0"/>
              </a:p>
              <a:p>
                <a:pPr marL="0" indent="0">
                  <a:lnSpc>
                    <a:spcPct val="70000"/>
                  </a:lnSpc>
                  <a:buNone/>
                </a:pPr>
                <a:r>
                  <a:rPr lang="ja-JP" altLang="en-US" sz="2000">
                    <a:solidFill>
                      <a:srgbClr val="FF0000"/>
                    </a:solidFill>
                  </a:rPr>
                  <a:t>過半数がシステム使用後に好感を持った文が約</a:t>
                </a:r>
                <a:r>
                  <a:rPr lang="en-US" altLang="ja-JP" sz="2000" dirty="0">
                    <a:solidFill>
                      <a:srgbClr val="FF0000"/>
                    </a:solidFill>
                  </a:rPr>
                  <a:t>80%</a:t>
                </a:r>
                <a:r>
                  <a:rPr lang="ja-JP" altLang="en-US" sz="2000">
                    <a:solidFill>
                      <a:srgbClr val="FF0000"/>
                    </a:solidFill>
                  </a:rPr>
                  <a:t>程度</a:t>
                </a:r>
                <a:endParaRPr lang="en-US" altLang="ja-JP" sz="2000" dirty="0">
                  <a:solidFill>
                    <a:srgbClr val="FF0000"/>
                  </a:solidFill>
                </a:endParaRPr>
              </a:p>
            </p:txBody>
          </p:sp>
        </mc:Choice>
        <mc:Fallback xmlns="">
          <p:sp>
            <p:nvSpPr>
              <p:cNvPr id="11" name="コンテンツ プレースホルダー 10">
                <a:extLst>
                  <a:ext uri="{FF2B5EF4-FFF2-40B4-BE49-F238E27FC236}">
                    <a16:creationId xmlns:a16="http://schemas.microsoft.com/office/drawing/2014/main" id="{C1A607C8-A89F-C844-9948-060A6FDAAE7D}"/>
                  </a:ext>
                </a:extLst>
              </p:cNvPr>
              <p:cNvSpPr>
                <a:spLocks noGrp="1" noRot="1" noChangeAspect="1" noMove="1" noResize="1" noEditPoints="1" noAdjustHandles="1" noChangeArrowheads="1" noChangeShapeType="1" noTextEdit="1"/>
              </p:cNvSpPr>
              <p:nvPr>
                <p:ph idx="1"/>
              </p:nvPr>
            </p:nvSpPr>
            <p:spPr>
              <a:xfrm>
                <a:off x="407383" y="3990776"/>
                <a:ext cx="8329233" cy="691064"/>
              </a:xfrm>
              <a:blipFill>
                <a:blip r:embed="rId3"/>
                <a:stretch>
                  <a:fillRect l="-761" t="-17857" b="-3571"/>
                </a:stretch>
              </a:blipFill>
            </p:spPr>
            <p:txBody>
              <a:bodyPr/>
              <a:lstStyle/>
              <a:p>
                <a:r>
                  <a:rPr lang="ja-JP" altLang="en-US">
                    <a:noFill/>
                  </a:rPr>
                  <a:t> </a:t>
                </a:r>
              </a:p>
            </p:txBody>
          </p:sp>
        </mc:Fallback>
      </mc:AlternateContent>
      <p:graphicFrame>
        <p:nvGraphicFramePr>
          <p:cNvPr id="12" name="グラフ 11">
            <a:extLst>
              <a:ext uri="{FF2B5EF4-FFF2-40B4-BE49-F238E27FC236}">
                <a16:creationId xmlns:a16="http://schemas.microsoft.com/office/drawing/2014/main" xmlns="" id="{B4151C07-4453-F84E-B3AA-265D818DE0D6}"/>
              </a:ext>
            </a:extLst>
          </p:cNvPr>
          <p:cNvGraphicFramePr>
            <a:graphicFrameLocks/>
          </p:cNvGraphicFramePr>
          <p:nvPr>
            <p:extLst>
              <p:ext uri="{D42A27DB-BD31-4B8C-83A1-F6EECF244321}">
                <p14:modId xmlns:p14="http://schemas.microsoft.com/office/powerpoint/2010/main" val="3293142470"/>
              </p:ext>
            </p:extLst>
          </p:nvPr>
        </p:nvGraphicFramePr>
        <p:xfrm>
          <a:off x="407383" y="1327650"/>
          <a:ext cx="8329233" cy="2580206"/>
        </p:xfrm>
        <a:graphic>
          <a:graphicData uri="http://schemas.openxmlformats.org/drawingml/2006/chart">
            <c:chart xmlns:c="http://schemas.openxmlformats.org/drawingml/2006/chart" xmlns:r="http://schemas.openxmlformats.org/officeDocument/2006/relationships" r:id="rId4"/>
          </a:graphicData>
        </a:graphic>
      </p:graphicFrame>
      <p:sp>
        <p:nvSpPr>
          <p:cNvPr id="15" name="コンテンツ プレースホルダー 10">
            <a:extLst>
              <a:ext uri="{FF2B5EF4-FFF2-40B4-BE49-F238E27FC236}">
                <a16:creationId xmlns:a16="http://schemas.microsoft.com/office/drawing/2014/main" xmlns="" id="{0E6EDCD2-DE37-984A-AB79-00D2893F19E7}"/>
              </a:ext>
            </a:extLst>
          </p:cNvPr>
          <p:cNvSpPr txBox="1">
            <a:spLocks/>
          </p:cNvSpPr>
          <p:nvPr/>
        </p:nvSpPr>
        <p:spPr>
          <a:xfrm>
            <a:off x="407383" y="4698233"/>
            <a:ext cx="8329233" cy="6910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70000"/>
              </a:lnSpc>
              <a:buFont typeface="Arial" panose="020B0604020202020204" pitchFamily="34" charset="0"/>
              <a:buNone/>
            </a:pPr>
            <a:r>
              <a:rPr lang="ja-JP" altLang="en-US" sz="2000"/>
              <a:t>状況設定</a:t>
            </a:r>
            <a:r>
              <a:rPr lang="en-US" altLang="ja-JP" sz="2000" dirty="0"/>
              <a:t>4</a:t>
            </a:r>
            <a:r>
              <a:rPr lang="ja-JP" altLang="en-US" sz="2000"/>
              <a:t>：</a:t>
            </a:r>
          </a:p>
          <a:p>
            <a:pPr marL="0" indent="0">
              <a:lnSpc>
                <a:spcPct val="80000"/>
              </a:lnSpc>
              <a:buFont typeface="Arial" panose="020B0604020202020204" pitchFamily="34" charset="0"/>
              <a:buNone/>
            </a:pPr>
            <a:r>
              <a:rPr lang="ja-JP" altLang="en-US" sz="2000">
                <a:solidFill>
                  <a:srgbClr val="0432FF"/>
                </a:solidFill>
              </a:rPr>
              <a:t>過半数がシステム使用後に好感を持った文が約</a:t>
            </a:r>
            <a:r>
              <a:rPr lang="en-US" altLang="ja-JP" sz="2000" dirty="0">
                <a:solidFill>
                  <a:srgbClr val="0432FF"/>
                </a:solidFill>
              </a:rPr>
              <a:t>50%</a:t>
            </a:r>
            <a:r>
              <a:rPr lang="ja-JP" altLang="en-US" sz="2000">
                <a:solidFill>
                  <a:srgbClr val="0432FF"/>
                </a:solidFill>
              </a:rPr>
              <a:t>程度</a:t>
            </a:r>
            <a:endParaRPr lang="en-US" altLang="ja-JP" sz="2000" dirty="0">
              <a:solidFill>
                <a:srgbClr val="0432FF"/>
              </a:solidFill>
            </a:endParaRPr>
          </a:p>
        </p:txBody>
      </p:sp>
      <p:sp>
        <p:nvSpPr>
          <p:cNvPr id="16" name="コンテンツ プレースホルダー 10">
            <a:extLst>
              <a:ext uri="{FF2B5EF4-FFF2-40B4-BE49-F238E27FC236}">
                <a16:creationId xmlns:a16="http://schemas.microsoft.com/office/drawing/2014/main" xmlns="" id="{38001554-FE75-B548-8C56-0F16C1BC101E}"/>
              </a:ext>
            </a:extLst>
          </p:cNvPr>
          <p:cNvSpPr txBox="1">
            <a:spLocks/>
          </p:cNvSpPr>
          <p:nvPr/>
        </p:nvSpPr>
        <p:spPr>
          <a:xfrm>
            <a:off x="407383" y="5762378"/>
            <a:ext cx="8329233" cy="6910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80000"/>
              </a:lnSpc>
              <a:buNone/>
            </a:pPr>
            <a:r>
              <a:rPr lang="ja-JP" altLang="en-US" sz="2000">
                <a:solidFill>
                  <a:srgbClr val="FF0000"/>
                </a:solidFill>
              </a:rPr>
              <a:t>深層学習の結果によるハイライト機能や好意悪意度合い表示機能が</a:t>
            </a:r>
            <a:endParaRPr lang="en-US" altLang="ja-JP" sz="2000" dirty="0">
              <a:solidFill>
                <a:srgbClr val="FF0000"/>
              </a:solidFill>
            </a:endParaRPr>
          </a:p>
          <a:p>
            <a:pPr marL="0" indent="0" algn="ctr">
              <a:lnSpc>
                <a:spcPct val="80000"/>
              </a:lnSpc>
              <a:buNone/>
            </a:pPr>
            <a:r>
              <a:rPr lang="ja-JP" altLang="en-US" sz="2000">
                <a:solidFill>
                  <a:srgbClr val="FF0000"/>
                </a:solidFill>
              </a:rPr>
              <a:t>読み手に好感を与える文章推敲に寄与した</a:t>
            </a:r>
            <a:endParaRPr lang="en-US" altLang="ja-JP" sz="2000" dirty="0">
              <a:solidFill>
                <a:srgbClr val="FF0000"/>
              </a:solidFill>
            </a:endParaRPr>
          </a:p>
        </p:txBody>
      </p:sp>
      <p:sp>
        <p:nvSpPr>
          <p:cNvPr id="19" name="テキスト ボックス 18">
            <a:extLst>
              <a:ext uri="{FF2B5EF4-FFF2-40B4-BE49-F238E27FC236}">
                <a16:creationId xmlns:a16="http://schemas.microsoft.com/office/drawing/2014/main" xmlns="" id="{44AB269B-BADB-6148-9577-CE8919459FC2}"/>
              </a:ext>
            </a:extLst>
          </p:cNvPr>
          <p:cNvSpPr txBox="1"/>
          <p:nvPr/>
        </p:nvSpPr>
        <p:spPr>
          <a:xfrm>
            <a:off x="1135781" y="1353199"/>
            <a:ext cx="7449953" cy="369332"/>
          </a:xfrm>
          <a:prstGeom prst="rect">
            <a:avLst/>
          </a:prstGeom>
          <a:noFill/>
        </p:spPr>
        <p:txBody>
          <a:bodyPr wrap="square" rtlCol="0">
            <a:spAutoFit/>
          </a:bodyPr>
          <a:lstStyle/>
          <a:p>
            <a:pPr algn="ctr"/>
            <a:r>
              <a:rPr lang="ja-JP" altLang="en-US"/>
              <a:t>文単位での修正のうちシステム使用後の文に好感を持った人数毎の文の数</a:t>
            </a:r>
          </a:p>
        </p:txBody>
      </p:sp>
      <p:sp>
        <p:nvSpPr>
          <p:cNvPr id="20" name="下矢印 19">
            <a:extLst>
              <a:ext uri="{FF2B5EF4-FFF2-40B4-BE49-F238E27FC236}">
                <a16:creationId xmlns:a16="http://schemas.microsoft.com/office/drawing/2014/main" xmlns="" id="{079F49AC-4EB6-D645-B29F-1EC4153484E3}"/>
              </a:ext>
            </a:extLst>
          </p:cNvPr>
          <p:cNvSpPr/>
          <p:nvPr/>
        </p:nvSpPr>
        <p:spPr>
          <a:xfrm>
            <a:off x="4228010" y="5431301"/>
            <a:ext cx="687977" cy="28907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156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B846995-A54A-DD44-92AF-D35088A63F5E}"/>
              </a:ext>
            </a:extLst>
          </p:cNvPr>
          <p:cNvSpPr>
            <a:spLocks noGrp="1"/>
          </p:cNvSpPr>
          <p:nvPr>
            <p:ph type="title"/>
          </p:nvPr>
        </p:nvSpPr>
        <p:spPr/>
        <p:txBody>
          <a:bodyPr/>
          <a:lstStyle/>
          <a:p>
            <a:r>
              <a:rPr kumimoji="1" lang="ja-JP" altLang="en-US"/>
              <a:t>関連研究</a:t>
            </a:r>
          </a:p>
        </p:txBody>
      </p:sp>
      <p:sp>
        <p:nvSpPr>
          <p:cNvPr id="5" name="スライド番号プレースホルダー 4">
            <a:extLst>
              <a:ext uri="{FF2B5EF4-FFF2-40B4-BE49-F238E27FC236}">
                <a16:creationId xmlns:a16="http://schemas.microsoft.com/office/drawing/2014/main" xmlns="" id="{38E33CFE-6753-CB4A-B457-5241C5012F73}"/>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4</a:t>
            </a:fld>
            <a:endParaRPr lang="en-US" dirty="0"/>
          </a:p>
        </p:txBody>
      </p:sp>
      <p:sp>
        <p:nvSpPr>
          <p:cNvPr id="9" name="コンテンツ プレースホルダー 2">
            <a:extLst>
              <a:ext uri="{FF2B5EF4-FFF2-40B4-BE49-F238E27FC236}">
                <a16:creationId xmlns:a16="http://schemas.microsoft.com/office/drawing/2014/main" xmlns="" id="{604653FB-538E-8147-8563-474C681E9D79}"/>
              </a:ext>
            </a:extLst>
          </p:cNvPr>
          <p:cNvSpPr txBox="1">
            <a:spLocks/>
          </p:cNvSpPr>
          <p:nvPr/>
        </p:nvSpPr>
        <p:spPr>
          <a:xfrm>
            <a:off x="307677" y="924663"/>
            <a:ext cx="8437032" cy="466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2600">
                <a:solidFill>
                  <a:srgbClr val="1C37FF"/>
                </a:solidFill>
                <a:latin typeface="ＭＳ Ｐゴシック" panose="020B0600070205080204" pitchFamily="50" charset="-128"/>
                <a:ea typeface="ＭＳ Ｐゴシック" panose="020B0600070205080204" pitchFamily="50" charset="-128"/>
              </a:rPr>
              <a:t>文章校正を支援する研究</a:t>
            </a:r>
            <a:endParaRPr lang="en-US" altLang="ja-JP" sz="2600" dirty="0">
              <a:solidFill>
                <a:srgbClr val="1C37FF"/>
              </a:solidFill>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ja-JP" altLang="en-US" sz="2000">
                <a:latin typeface="ＭＳ Ｐゴシック" panose="020B0600070205080204" pitchFamily="50" charset="-128"/>
                <a:ea typeface="ＭＳ Ｐゴシック" panose="020B0600070205080204" pitchFamily="50" charset="-128"/>
              </a:rPr>
              <a:t>文章校正を支援する研究</a:t>
            </a:r>
            <a:r>
              <a:rPr lang="en-US" altLang="ja-JP" sz="2000" dirty="0">
                <a:latin typeface="ＭＳ Ｐゴシック" panose="020B0600070205080204" pitchFamily="50" charset="-128"/>
                <a:ea typeface="ＭＳ Ｐゴシック" panose="020B0600070205080204" pitchFamily="50" charset="-128"/>
              </a:rPr>
              <a:t>[1]</a:t>
            </a:r>
            <a:r>
              <a:rPr lang="ja-JP" altLang="en-US" sz="2000">
                <a:latin typeface="ＭＳ Ｐゴシック" panose="020B0600070205080204" pitchFamily="50" charset="-128"/>
                <a:ea typeface="ＭＳ Ｐゴシック" panose="020B0600070205080204" pitchFamily="50" charset="-128"/>
              </a:rPr>
              <a:t>はあるが</a:t>
            </a:r>
            <a:r>
              <a:rPr lang="en-US" altLang="ja-JP" sz="2000" dirty="0">
                <a:latin typeface="ＭＳ Ｐゴシック" panose="020B0600070205080204" pitchFamily="50" charset="-128"/>
                <a:ea typeface="ＭＳ Ｐゴシック" panose="020B0600070205080204" pitchFamily="50" charset="-128"/>
              </a:rPr>
              <a:t/>
            </a:r>
            <a:br>
              <a:rPr lang="en-US" altLang="ja-JP" sz="2000" dirty="0">
                <a:latin typeface="ＭＳ Ｐゴシック" panose="020B0600070205080204" pitchFamily="50" charset="-128"/>
                <a:ea typeface="ＭＳ Ｐゴシック" panose="020B0600070205080204" pitchFamily="50" charset="-128"/>
              </a:rPr>
            </a:br>
            <a:r>
              <a:rPr lang="ja-JP" altLang="en-US" sz="2000">
                <a:latin typeface="ＭＳ Ｐゴシック" panose="020B0600070205080204" pitchFamily="50" charset="-128"/>
                <a:ea typeface="ＭＳ Ｐゴシック" panose="020B0600070205080204" pitchFamily="50" charset="-128"/>
              </a:rPr>
              <a:t>読み手の感情を考慮して文章の修正を支援するものはない</a:t>
            </a:r>
            <a:endParaRPr lang="en-US" altLang="ja-JP" sz="2000" dirty="0">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endParaRPr lang="en-US" altLang="ja-JP" sz="2800" dirty="0">
              <a:latin typeface="ＭＳ Ｐゴシック" panose="020B0600070205080204" pitchFamily="50" charset="-128"/>
              <a:ea typeface="ＭＳ Ｐゴシック" panose="020B0600070205080204" pitchFamily="50" charset="-128"/>
            </a:endParaRPr>
          </a:p>
          <a:p>
            <a:r>
              <a:rPr lang="ja-JP" altLang="en-US" sz="2600">
                <a:solidFill>
                  <a:srgbClr val="0432FF"/>
                </a:solidFill>
                <a:latin typeface="ＭＳ Ｐゴシック" panose="020B0600070205080204" pitchFamily="50" charset="-128"/>
                <a:ea typeface="ＭＳ Ｐゴシック" panose="020B0600070205080204" pitchFamily="50" charset="-128"/>
              </a:rPr>
              <a:t>読み手の感情を予測する研究</a:t>
            </a:r>
            <a:endParaRPr lang="en-US" altLang="ja-JP" sz="2600" dirty="0">
              <a:solidFill>
                <a:srgbClr val="0432FF"/>
              </a:solidFill>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ja-JP" altLang="en-US" sz="2000">
                <a:latin typeface="ＭＳ Ｐゴシック" panose="020B0600070205080204" pitchFamily="50" charset="-128"/>
                <a:ea typeface="ＭＳ Ｐゴシック" panose="020B0600070205080204" pitchFamily="50" charset="-128"/>
              </a:rPr>
              <a:t>ユーザの感情に応じて</a:t>
            </a:r>
            <a:r>
              <a:rPr lang="en-US" altLang="ja-JP" sz="2000" dirty="0">
                <a:latin typeface="ＭＳ Ｐゴシック" panose="020B0600070205080204" pitchFamily="50" charset="-128"/>
                <a:ea typeface="ＭＳ Ｐゴシック" panose="020B0600070205080204" pitchFamily="50" charset="-128"/>
              </a:rPr>
              <a:t/>
            </a:r>
            <a:br>
              <a:rPr lang="en-US" altLang="ja-JP" sz="2000" dirty="0">
                <a:latin typeface="ＭＳ Ｐゴシック" panose="020B0600070205080204" pitchFamily="50" charset="-128"/>
                <a:ea typeface="ＭＳ Ｐゴシック" panose="020B0600070205080204" pitchFamily="50" charset="-128"/>
              </a:rPr>
            </a:br>
            <a:r>
              <a:rPr lang="ja-JP" altLang="en-US" sz="2000">
                <a:latin typeface="ＭＳ Ｐゴシック" panose="020B0600070205080204" pitchFamily="50" charset="-128"/>
                <a:ea typeface="ＭＳ Ｐゴシック" panose="020B0600070205080204" pitchFamily="50" charset="-128"/>
              </a:rPr>
              <a:t>コンピュータがユーザを説得する対話システム</a:t>
            </a:r>
            <a:r>
              <a:rPr lang="en-US" altLang="ja-JP" sz="2000" dirty="0">
                <a:latin typeface="ＭＳ Ｐゴシック" panose="020B0600070205080204" pitchFamily="50" charset="-128"/>
                <a:ea typeface="ＭＳ Ｐゴシック" panose="020B0600070205080204" pitchFamily="50" charset="-128"/>
              </a:rPr>
              <a:t>[2]</a:t>
            </a:r>
            <a:r>
              <a:rPr lang="ja-JP" altLang="en-US" sz="2000">
                <a:latin typeface="ＭＳ Ｐゴシック" panose="020B0600070205080204" pitchFamily="50" charset="-128"/>
                <a:ea typeface="ＭＳ Ｐゴシック" panose="020B0600070205080204" pitchFamily="50" charset="-128"/>
              </a:rPr>
              <a:t>はあるが</a:t>
            </a:r>
            <a:r>
              <a:rPr lang="en-US" altLang="ja-JP" sz="2000" dirty="0">
                <a:latin typeface="ＭＳ Ｐゴシック" panose="020B0600070205080204" pitchFamily="50" charset="-128"/>
                <a:ea typeface="ＭＳ Ｐゴシック" panose="020B0600070205080204" pitchFamily="50" charset="-128"/>
              </a:rPr>
              <a:t/>
            </a:r>
            <a:br>
              <a:rPr lang="en-US" altLang="ja-JP" sz="2000" dirty="0">
                <a:latin typeface="ＭＳ Ｐゴシック" panose="020B0600070205080204" pitchFamily="50" charset="-128"/>
                <a:ea typeface="ＭＳ Ｐゴシック" panose="020B0600070205080204" pitchFamily="50" charset="-128"/>
              </a:rPr>
            </a:br>
            <a:r>
              <a:rPr lang="ja-JP" altLang="en-US" sz="2000">
                <a:latin typeface="ＭＳ Ｐゴシック" panose="020B0600070205080204" pitchFamily="50" charset="-128"/>
                <a:ea typeface="ＭＳ Ｐゴシック" panose="020B0600070205080204" pitchFamily="50" charset="-128"/>
              </a:rPr>
              <a:t>対人のコミュニケーションを支援するものではない</a:t>
            </a:r>
            <a:endParaRPr lang="en-US" altLang="ja-JP" sz="2000" dirty="0">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endParaRPr lang="en-US" altLang="ja-JP" sz="2000" dirty="0">
              <a:latin typeface="ＭＳ Ｐゴシック" panose="020B0600070205080204" pitchFamily="50" charset="-128"/>
              <a:ea typeface="ＭＳ Ｐゴシック" panose="020B0600070205080204" pitchFamily="50" charset="-128"/>
            </a:endParaRPr>
          </a:p>
          <a:p>
            <a:r>
              <a:rPr lang="ja-JP" altLang="en-US" sz="2600">
                <a:solidFill>
                  <a:srgbClr val="0000FF"/>
                </a:solidFill>
                <a:latin typeface="ＭＳ Ｐゴシック" panose="020B0600070205080204" pitchFamily="50" charset="-128"/>
                <a:ea typeface="ＭＳ Ｐゴシック" panose="020B0600070205080204" pitchFamily="50" charset="-128"/>
              </a:rPr>
              <a:t>好意と悪意を表す単語をもとに文章の修正を促す研究</a:t>
            </a:r>
            <a:endParaRPr lang="en-US" altLang="ja-JP" sz="2600" dirty="0">
              <a:solidFill>
                <a:srgbClr val="0000FF"/>
              </a:solidFill>
              <a:latin typeface="ＭＳ Ｐゴシック" panose="020B0600070205080204" pitchFamily="50" charset="-128"/>
              <a:ea typeface="ＭＳ Ｐゴシック" panose="020B0600070205080204" pitchFamily="50" charset="-128"/>
            </a:endParaRPr>
          </a:p>
          <a:p>
            <a:pPr lvl="1">
              <a:buFont typeface="Wingdings" panose="05000000000000000000" pitchFamily="2" charset="2"/>
              <a:buChar char="Ø"/>
            </a:pPr>
            <a:r>
              <a:rPr lang="ja-JP" altLang="en-US" sz="2000">
                <a:latin typeface="ＭＳ Ｐゴシック" panose="020B0600070205080204" pitchFamily="50" charset="-128"/>
                <a:ea typeface="ＭＳ Ｐゴシック" panose="020B0600070205080204" pitchFamily="50" charset="-128"/>
              </a:rPr>
              <a:t>単語辞書を用いて，好意や悪意を表す単語を可視化することで文章作成を支援する研究</a:t>
            </a:r>
            <a:r>
              <a:rPr lang="en-US" altLang="ja-JP" sz="2000" dirty="0">
                <a:latin typeface="ＭＳ Ｐゴシック" panose="020B0600070205080204" pitchFamily="50" charset="-128"/>
                <a:ea typeface="ＭＳ Ｐゴシック" panose="020B0600070205080204" pitchFamily="50" charset="-128"/>
              </a:rPr>
              <a:t>[3]</a:t>
            </a:r>
            <a:r>
              <a:rPr lang="ja-JP" altLang="en-US" sz="2000">
                <a:latin typeface="ＭＳ Ｐゴシック" panose="020B0600070205080204" pitchFamily="50" charset="-128"/>
                <a:ea typeface="ＭＳ Ｐゴシック" panose="020B0600070205080204" pitchFamily="50" charset="-128"/>
              </a:rPr>
              <a:t>はあるが，単語辞書に含まれる単語にしか対応できない</a:t>
            </a:r>
            <a:endParaRPr lang="en-US" altLang="ja-JP" sz="2000" dirty="0">
              <a:latin typeface="ＭＳ Ｐゴシック" panose="020B0600070205080204" pitchFamily="50" charset="-128"/>
              <a:ea typeface="ＭＳ Ｐゴシック" panose="020B0600070205080204" pitchFamily="50" charset="-128"/>
            </a:endParaRPr>
          </a:p>
          <a:p>
            <a:pPr marL="0" indent="0">
              <a:buNone/>
            </a:pPr>
            <a:endParaRPr lang="en-US" altLang="ja-JP" sz="3400" dirty="0">
              <a:latin typeface="ＭＳ Ｐゴシック" panose="020B0600070205080204" pitchFamily="50" charset="-128"/>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xmlns="" id="{D7F8BC8A-7FE2-5A45-8957-6F67FBE54654}"/>
              </a:ext>
            </a:extLst>
          </p:cNvPr>
          <p:cNvSpPr txBox="1"/>
          <p:nvPr/>
        </p:nvSpPr>
        <p:spPr>
          <a:xfrm>
            <a:off x="399291" y="5448750"/>
            <a:ext cx="8336097" cy="1200329"/>
          </a:xfrm>
          <a:prstGeom prst="rect">
            <a:avLst/>
          </a:prstGeom>
          <a:noFill/>
        </p:spPr>
        <p:txBody>
          <a:bodyPr wrap="square" rtlCol="0">
            <a:spAutoFit/>
          </a:bodyPr>
          <a:lstStyle/>
          <a:p>
            <a:r>
              <a:rPr lang="en-US" altLang="ja-JP" sz="1200" dirty="0">
                <a:latin typeface="ＭＳ Ｐゴシック" panose="020B0600070205080204" pitchFamily="50" charset="-128"/>
                <a:ea typeface="ＭＳ Ｐゴシック" panose="020B0600070205080204" pitchFamily="50" charset="-128"/>
              </a:rPr>
              <a:t>[1]</a:t>
            </a:r>
            <a:r>
              <a:rPr lang="ja-JP" altLang="en-US" sz="1200">
                <a:latin typeface="ＭＳ Ｐゴシック" panose="020B0600070205080204" pitchFamily="50" charset="-128"/>
                <a:ea typeface="ＭＳ Ｐゴシック" panose="020B0600070205080204" pitchFamily="50" charset="-128"/>
              </a:rPr>
              <a:t>板倉</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由知</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白井</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治彦</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黒岩</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丈介</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小高</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知宏</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小倉</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久和</a:t>
            </a:r>
            <a:r>
              <a:rPr lang="en-US" altLang="ja-JP" sz="1200" dirty="0">
                <a:latin typeface="ＭＳ Ｐゴシック" panose="020B0600070205080204" pitchFamily="50" charset="-128"/>
                <a:ea typeface="ＭＳ Ｐゴシック" panose="020B0600070205080204" pitchFamily="50" charset="-128"/>
              </a:rPr>
              <a:t>:</a:t>
            </a:r>
            <a:r>
              <a:rPr lang="ja-JP" altLang="en-US" sz="1200" dirty="0">
                <a:latin typeface="ＭＳ Ｐゴシック" panose="020B0600070205080204" pitchFamily="50" charset="-128"/>
                <a:ea typeface="ＭＳ Ｐゴシック" panose="020B0600070205080204" pitchFamily="50" charset="-128"/>
              </a:rPr>
              <a:t>様々な文書を対象とした段落一貫性の</a:t>
            </a:r>
            <a:r>
              <a:rPr lang="ja-JP" altLang="en-US" sz="1200">
                <a:latin typeface="ＭＳ Ｐゴシック" panose="020B0600070205080204" pitchFamily="50" charset="-128"/>
                <a:ea typeface="ＭＳ Ｐゴシック" panose="020B0600070205080204" pitchFamily="50" charset="-128"/>
              </a:rPr>
              <a:t>解析</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情報処理学会研究</a:t>
            </a:r>
            <a:r>
              <a:rPr lang="ja-JP" altLang="en-US" sz="1200" dirty="0">
                <a:latin typeface="ＭＳ Ｐゴシック" panose="020B0600070205080204" pitchFamily="50" charset="-128"/>
                <a:ea typeface="ＭＳ Ｐゴシック" panose="020B0600070205080204" pitchFamily="50" charset="-128"/>
              </a:rPr>
              <a:t>報告自然言語処理</a:t>
            </a:r>
            <a:r>
              <a:rPr lang="en-US" altLang="ja-JP" sz="1200" dirty="0">
                <a:latin typeface="ＭＳ Ｐゴシック" panose="020B0600070205080204" pitchFamily="50" charset="-128"/>
                <a:ea typeface="ＭＳ Ｐゴシック" panose="020B0600070205080204" pitchFamily="50" charset="-128"/>
              </a:rPr>
              <a:t>(NL), Vol.192, No.9, pp.1-6 (2009)</a:t>
            </a:r>
          </a:p>
          <a:p>
            <a:r>
              <a:rPr lang="en-US" altLang="ja-JP" sz="1200" dirty="0">
                <a:latin typeface="ＭＳ Ｐゴシック" panose="020B0600070205080204" pitchFamily="50" charset="-128"/>
                <a:ea typeface="ＭＳ Ｐゴシック" panose="020B0600070205080204" pitchFamily="50" charset="-128"/>
              </a:rPr>
              <a:t>[2]</a:t>
            </a:r>
            <a:r>
              <a:rPr lang="ja-JP" altLang="en-US" sz="1200">
                <a:latin typeface="ＭＳ Ｐゴシック" panose="020B0600070205080204" pitchFamily="50" charset="-128"/>
                <a:ea typeface="ＭＳ Ｐゴシック" panose="020B0600070205080204" pitchFamily="50" charset="-128"/>
              </a:rPr>
              <a:t>石川</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葉子</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水上</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雅博</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吉野</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幸一郎</a:t>
            </a:r>
            <a:r>
              <a:rPr lang="en-US" altLang="ja-JP" sz="1200" dirty="0">
                <a:latin typeface="ＭＳ Ｐゴシック" panose="020B0600070205080204" pitchFamily="50" charset="-128"/>
                <a:ea typeface="ＭＳ Ｐゴシック" panose="020B0600070205080204" pitchFamily="50" charset="-128"/>
              </a:rPr>
              <a:t>, Sakti </a:t>
            </a:r>
            <a:r>
              <a:rPr lang="en-US" altLang="ja-JP" sz="1200" dirty="0" err="1">
                <a:latin typeface="ＭＳ Ｐゴシック" panose="020B0600070205080204" pitchFamily="50" charset="-128"/>
                <a:ea typeface="ＭＳ Ｐゴシック" panose="020B0600070205080204" pitchFamily="50" charset="-128"/>
              </a:rPr>
              <a:t>Sakriani</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鈴木</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優</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中村</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哲</a:t>
            </a:r>
            <a:r>
              <a:rPr lang="ja-JP" altLang="en-US" sz="1200" dirty="0">
                <a:latin typeface="ＭＳ Ｐゴシック" panose="020B0600070205080204" pitchFamily="50" charset="-128"/>
                <a:ea typeface="ＭＳ Ｐゴシック" panose="020B0600070205080204" pitchFamily="50" charset="-128"/>
              </a:rPr>
              <a:t>：感情表現を用いた説得</a:t>
            </a:r>
            <a:r>
              <a:rPr lang="ja-JP" altLang="en-US" sz="1200">
                <a:latin typeface="ＭＳ Ｐゴシック" panose="020B0600070205080204" pitchFamily="50" charset="-128"/>
                <a:ea typeface="ＭＳ Ｐゴシック" panose="020B0600070205080204" pitchFamily="50" charset="-128"/>
              </a:rPr>
              <a:t>対話システム</a:t>
            </a:r>
            <a:r>
              <a:rPr lang="en-US" altLang="ja-JP" sz="1200" dirty="0">
                <a:latin typeface="ＭＳ Ｐゴシック" panose="020B0600070205080204" pitchFamily="50" charset="-128"/>
                <a:ea typeface="ＭＳ Ｐゴシック" panose="020B0600070205080204" pitchFamily="50" charset="-128"/>
              </a:rPr>
              <a:t>, </a:t>
            </a:r>
            <a:r>
              <a:rPr lang="ja-JP" altLang="en-US" sz="1200">
                <a:latin typeface="ＭＳ Ｐゴシック" panose="020B0600070205080204" pitchFamily="50" charset="-128"/>
                <a:ea typeface="ＭＳ Ｐゴシック" panose="020B0600070205080204" pitchFamily="50" charset="-128"/>
              </a:rPr>
              <a:t>人工</a:t>
            </a:r>
            <a:r>
              <a:rPr lang="ja-JP" altLang="en-US" sz="1200" dirty="0">
                <a:latin typeface="ＭＳ Ｐゴシック" panose="020B0600070205080204" pitchFamily="50" charset="-128"/>
                <a:ea typeface="ＭＳ Ｐゴシック" panose="020B0600070205080204" pitchFamily="50" charset="-128"/>
              </a:rPr>
              <a:t>知能学会</a:t>
            </a:r>
            <a:r>
              <a:rPr lang="ja-JP" altLang="en-US" sz="1200">
                <a:latin typeface="ＭＳ Ｐゴシック" panose="020B0600070205080204" pitchFamily="50" charset="-128"/>
                <a:ea typeface="ＭＳ Ｐゴシック" panose="020B0600070205080204" pitchFamily="50" charset="-128"/>
              </a:rPr>
              <a:t>論文誌</a:t>
            </a:r>
            <a:r>
              <a:rPr lang="en-US" altLang="ja-JP" sz="1200" dirty="0">
                <a:latin typeface="ＭＳ Ｐゴシック" panose="020B0600070205080204" pitchFamily="50" charset="-128"/>
                <a:ea typeface="ＭＳ Ｐゴシック" panose="020B0600070205080204" pitchFamily="50" charset="-128"/>
              </a:rPr>
              <a:t>, Vol.33, No.1, pp. 1–9 (2018)</a:t>
            </a:r>
          </a:p>
          <a:p>
            <a:r>
              <a:rPr lang="en-US" altLang="ja-JP" sz="1200" dirty="0"/>
              <a:t>[3]</a:t>
            </a:r>
            <a:r>
              <a:rPr lang="ja-JP" altLang="en-US" sz="1200"/>
              <a:t>庵 翔太</a:t>
            </a:r>
            <a:r>
              <a:rPr lang="en-US" altLang="ja-JP" sz="1200" dirty="0"/>
              <a:t>, </a:t>
            </a:r>
            <a:r>
              <a:rPr lang="ja-JP" altLang="en-US" sz="1200"/>
              <a:t>砂山 渡</a:t>
            </a:r>
            <a:r>
              <a:rPr lang="en-US" altLang="ja-JP" sz="1200" dirty="0"/>
              <a:t>, </a:t>
            </a:r>
            <a:r>
              <a:rPr lang="ja-JP" altLang="en-US" sz="1200"/>
              <a:t>畑中 裕司</a:t>
            </a:r>
            <a:r>
              <a:rPr lang="en-US" altLang="ja-JP" sz="1200" dirty="0"/>
              <a:t>, </a:t>
            </a:r>
            <a:r>
              <a:rPr lang="ja-JP" altLang="en-US" sz="1200"/>
              <a:t>小郷原 一智</a:t>
            </a:r>
            <a:r>
              <a:rPr lang="en-US" altLang="ja-JP" sz="1200" dirty="0"/>
              <a:t>:</a:t>
            </a:r>
            <a:r>
              <a:rPr lang="ja-JP" altLang="en-US" sz="1200"/>
              <a:t>良好な人間関係構築のための好意と悪意を表す単語の可視化による文章作成支援</a:t>
            </a:r>
            <a:r>
              <a:rPr lang="en-US" altLang="ja-JP" sz="1200" dirty="0"/>
              <a:t>, </a:t>
            </a:r>
            <a:r>
              <a:rPr lang="ja-JP" altLang="en-US" sz="1200"/>
              <a:t>第</a:t>
            </a:r>
            <a:r>
              <a:rPr lang="en-US" altLang="ja-JP" sz="1200" dirty="0"/>
              <a:t>32</a:t>
            </a:r>
            <a:r>
              <a:rPr lang="ja-JP" altLang="en-US" sz="1200"/>
              <a:t>回人工知能学会全国大会論文集</a:t>
            </a:r>
            <a:r>
              <a:rPr lang="en-US" altLang="ja-JP" sz="1200" dirty="0"/>
              <a:t>, 3</a:t>
            </a:r>
            <a:r>
              <a:rPr lang="en" altLang="ja-JP" sz="1200" dirty="0"/>
              <a:t>F2-OS-12b-03 (2018)</a:t>
            </a:r>
          </a:p>
        </p:txBody>
      </p:sp>
    </p:spTree>
    <p:extLst>
      <p:ext uri="{BB962C8B-B14F-4D97-AF65-F5344CB8AC3E}">
        <p14:creationId xmlns:p14="http://schemas.microsoft.com/office/powerpoint/2010/main" val="1947579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86D28FA-30CA-844D-905A-B36C7619146C}"/>
              </a:ext>
            </a:extLst>
          </p:cNvPr>
          <p:cNvSpPr>
            <a:spLocks noGrp="1"/>
          </p:cNvSpPr>
          <p:nvPr>
            <p:ph type="title"/>
          </p:nvPr>
        </p:nvSpPr>
        <p:spPr/>
        <p:txBody>
          <a:bodyPr/>
          <a:lstStyle/>
          <a:p>
            <a:r>
              <a:rPr kumimoji="1" lang="ja-JP" altLang="en-US"/>
              <a:t>研究目的</a:t>
            </a:r>
          </a:p>
        </p:txBody>
      </p:sp>
      <p:sp>
        <p:nvSpPr>
          <p:cNvPr id="5" name="スライド番号プレースホルダー 4">
            <a:extLst>
              <a:ext uri="{FF2B5EF4-FFF2-40B4-BE49-F238E27FC236}">
                <a16:creationId xmlns:a16="http://schemas.microsoft.com/office/drawing/2014/main" xmlns="" id="{36D12D4E-EB0F-E947-92BC-986F35729822}"/>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5</a:t>
            </a:fld>
            <a:endParaRPr lang="en-US" dirty="0"/>
          </a:p>
        </p:txBody>
      </p:sp>
      <p:grpSp>
        <p:nvGrpSpPr>
          <p:cNvPr id="13" name="グループ化 12">
            <a:extLst>
              <a:ext uri="{FF2B5EF4-FFF2-40B4-BE49-F238E27FC236}">
                <a16:creationId xmlns:a16="http://schemas.microsoft.com/office/drawing/2014/main" xmlns="" id="{76AE51A3-897A-FC46-8016-197253FD6924}"/>
              </a:ext>
            </a:extLst>
          </p:cNvPr>
          <p:cNvGrpSpPr/>
          <p:nvPr/>
        </p:nvGrpSpPr>
        <p:grpSpPr>
          <a:xfrm>
            <a:off x="565544" y="1347688"/>
            <a:ext cx="8028197" cy="4596584"/>
            <a:chOff x="1585140" y="1656912"/>
            <a:chExt cx="8990623" cy="4596584"/>
          </a:xfrm>
        </p:grpSpPr>
        <p:sp>
          <p:nvSpPr>
            <p:cNvPr id="14" name="テキスト ボックス 13">
              <a:extLst>
                <a:ext uri="{FF2B5EF4-FFF2-40B4-BE49-F238E27FC236}">
                  <a16:creationId xmlns:a16="http://schemas.microsoft.com/office/drawing/2014/main" xmlns="" id="{C6FDDB70-A4CB-1049-8F5F-A436A30401F1}"/>
                </a:ext>
              </a:extLst>
            </p:cNvPr>
            <p:cNvSpPr txBox="1"/>
            <p:nvPr/>
          </p:nvSpPr>
          <p:spPr>
            <a:xfrm>
              <a:off x="1585140" y="1656912"/>
              <a:ext cx="8990623" cy="1617464"/>
            </a:xfrm>
            <a:prstGeom prst="roundRect">
              <a:avLst/>
            </a:prstGeom>
            <a:solidFill>
              <a:schemeClr val="accent4">
                <a:lumMod val="40000"/>
                <a:lumOff val="60000"/>
              </a:schemeClr>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spcBef>
                  <a:spcPts val="600"/>
                </a:spcBef>
              </a:pPr>
              <a:r>
                <a:rPr lang="ja-JP" altLang="en-US" sz="2800">
                  <a:solidFill>
                    <a:schemeClr val="tx1"/>
                  </a:solidFill>
                  <a:latin typeface="MS PGothic" panose="020B0600070205080204" pitchFamily="34" charset="-128"/>
                  <a:ea typeface="MS PGothic" panose="020B0600070205080204" pitchFamily="34" charset="-128"/>
                </a:rPr>
                <a:t>他人とのコミュニケーションを目的とした文章を</a:t>
              </a:r>
              <a:endParaRPr lang="en-US" altLang="ja-JP" sz="2800" dirty="0">
                <a:solidFill>
                  <a:schemeClr val="tx1"/>
                </a:solidFill>
                <a:latin typeface="MS PGothic" panose="020B0600070205080204" pitchFamily="34" charset="-128"/>
                <a:ea typeface="MS PGothic" panose="020B0600070205080204" pitchFamily="34" charset="-128"/>
              </a:endParaRPr>
            </a:p>
            <a:p>
              <a:pPr algn="ctr">
                <a:spcBef>
                  <a:spcPts val="600"/>
                </a:spcBef>
              </a:pPr>
              <a:r>
                <a:rPr lang="ja-JP" altLang="en-US" sz="2800">
                  <a:solidFill>
                    <a:schemeClr val="tx1"/>
                  </a:solidFill>
                  <a:latin typeface="MS PGothic" panose="020B0600070205080204" pitchFamily="34" charset="-128"/>
                  <a:ea typeface="MS PGothic" panose="020B0600070205080204" pitchFamily="34" charset="-128"/>
                </a:rPr>
                <a:t>読み手</a:t>
              </a:r>
              <a:r>
                <a:rPr lang="ja-JP" altLang="en-US" sz="2800" dirty="0">
                  <a:solidFill>
                    <a:schemeClr val="tx1"/>
                  </a:solidFill>
                  <a:latin typeface="MS PGothic" panose="020B0600070205080204" pitchFamily="34" charset="-128"/>
                  <a:ea typeface="MS PGothic" panose="020B0600070205080204" pitchFamily="34" charset="-128"/>
                </a:rPr>
                <a:t>に好感を</a:t>
              </a:r>
              <a:r>
                <a:rPr lang="ja-JP" altLang="en-US" sz="2800">
                  <a:solidFill>
                    <a:schemeClr val="tx1"/>
                  </a:solidFill>
                  <a:latin typeface="MS PGothic" panose="020B0600070205080204" pitchFamily="34" charset="-128"/>
                  <a:ea typeface="MS PGothic" panose="020B0600070205080204" pitchFamily="34" charset="-128"/>
                </a:rPr>
                <a:t>もってもらえる</a:t>
              </a:r>
              <a:r>
                <a:rPr lang="en-US" altLang="ja-JP" sz="2800" dirty="0">
                  <a:solidFill>
                    <a:schemeClr val="tx1"/>
                  </a:solidFill>
                  <a:latin typeface="MS PGothic" panose="020B0600070205080204" pitchFamily="34" charset="-128"/>
                  <a:ea typeface="MS PGothic" panose="020B0600070205080204" pitchFamily="34" charset="-128"/>
                </a:rPr>
                <a:t/>
              </a:r>
              <a:br>
                <a:rPr lang="en-US" altLang="ja-JP" sz="2800" dirty="0">
                  <a:solidFill>
                    <a:schemeClr val="tx1"/>
                  </a:solidFill>
                  <a:latin typeface="MS PGothic" panose="020B0600070205080204" pitchFamily="34" charset="-128"/>
                  <a:ea typeface="MS PGothic" panose="020B0600070205080204" pitchFamily="34" charset="-128"/>
                </a:rPr>
              </a:br>
              <a:r>
                <a:rPr lang="ja-JP" altLang="en-US" sz="2800">
                  <a:solidFill>
                    <a:schemeClr val="tx1"/>
                  </a:solidFill>
                  <a:latin typeface="MS PGothic" panose="020B0600070205080204" pitchFamily="34" charset="-128"/>
                  <a:ea typeface="MS PGothic" panose="020B0600070205080204" pitchFamily="34" charset="-128"/>
                </a:rPr>
                <a:t>文章に推敲する支援を行う</a:t>
              </a:r>
              <a:endParaRPr lang="ja-JP" altLang="en-US" sz="2800" dirty="0">
                <a:solidFill>
                  <a:schemeClr val="tx1"/>
                </a:solidFill>
                <a:latin typeface="MS PGothic" panose="020B0600070205080204" pitchFamily="34" charset="-128"/>
                <a:ea typeface="MS PGothic" panose="020B0600070205080204" pitchFamily="34" charset="-128"/>
              </a:endParaRPr>
            </a:p>
          </p:txBody>
        </p:sp>
        <p:pic>
          <p:nvPicPr>
            <p:cNvPr id="16" name="図 15">
              <a:extLst>
                <a:ext uri="{FF2B5EF4-FFF2-40B4-BE49-F238E27FC236}">
                  <a16:creationId xmlns:a16="http://schemas.microsoft.com/office/drawing/2014/main" xmlns="" id="{6EA602C3-5A2F-674A-BEBD-971AB5EA2368}"/>
                </a:ext>
              </a:extLst>
            </p:cNvPr>
            <p:cNvPicPr>
              <a:picLocks noChangeAspect="1"/>
            </p:cNvPicPr>
            <p:nvPr/>
          </p:nvPicPr>
          <p:blipFill rotWithShape="1">
            <a:blip r:embed="rId2"/>
            <a:srcRect t="4094" r="9832"/>
            <a:stretch/>
          </p:blipFill>
          <p:spPr>
            <a:xfrm>
              <a:off x="1585140" y="4537167"/>
              <a:ext cx="2868714" cy="1716329"/>
            </a:xfrm>
            <a:prstGeom prst="rect">
              <a:avLst/>
            </a:prstGeom>
          </p:spPr>
        </p:pic>
        <p:pic>
          <p:nvPicPr>
            <p:cNvPr id="17" name="グラフィックス 16" descr="RotateRight">
              <a:extLst>
                <a:ext uri="{FF2B5EF4-FFF2-40B4-BE49-F238E27FC236}">
                  <a16:creationId xmlns:a16="http://schemas.microsoft.com/office/drawing/2014/main" xmlns="" id="{D9F89926-ED46-6D42-87C4-7537B7D87FE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0068150">
              <a:off x="7169255" y="3738357"/>
              <a:ext cx="1032210" cy="1032210"/>
            </a:xfrm>
            <a:prstGeom prst="rect">
              <a:avLst/>
            </a:prstGeom>
          </p:spPr>
        </p:pic>
        <p:pic>
          <p:nvPicPr>
            <p:cNvPr id="18" name="グラフィックス 17" descr="RotateRight">
              <a:extLst>
                <a:ext uri="{FF2B5EF4-FFF2-40B4-BE49-F238E27FC236}">
                  <a16:creationId xmlns:a16="http://schemas.microsoft.com/office/drawing/2014/main" xmlns="" id="{6BBBC3D7-27AB-234A-AFF8-74FBE6245B9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20068150">
              <a:off x="4227064" y="3738357"/>
              <a:ext cx="1032210" cy="1032210"/>
            </a:xfrm>
            <a:prstGeom prst="rect">
              <a:avLst/>
            </a:prstGeom>
          </p:spPr>
        </p:pic>
        <p:pic>
          <p:nvPicPr>
            <p:cNvPr id="19" name="図 18">
              <a:extLst>
                <a:ext uri="{FF2B5EF4-FFF2-40B4-BE49-F238E27FC236}">
                  <a16:creationId xmlns:a16="http://schemas.microsoft.com/office/drawing/2014/main" xmlns="" id="{02AFAEBC-91D5-8046-934A-565D9F1E13E7}"/>
                </a:ext>
              </a:extLst>
            </p:cNvPr>
            <p:cNvPicPr>
              <a:picLocks noChangeAspect="1"/>
            </p:cNvPicPr>
            <p:nvPr/>
          </p:nvPicPr>
          <p:blipFill rotWithShape="1">
            <a:blip r:embed="rId5"/>
            <a:srcRect r="7638"/>
            <a:stretch/>
          </p:blipFill>
          <p:spPr>
            <a:xfrm>
              <a:off x="4702002" y="4537167"/>
              <a:ext cx="2813772" cy="1716329"/>
            </a:xfrm>
            <a:prstGeom prst="rect">
              <a:avLst/>
            </a:prstGeom>
          </p:spPr>
        </p:pic>
      </p:grpSp>
      <p:pic>
        <p:nvPicPr>
          <p:cNvPr id="7" name="図 6">
            <a:extLst>
              <a:ext uri="{FF2B5EF4-FFF2-40B4-BE49-F238E27FC236}">
                <a16:creationId xmlns:a16="http://schemas.microsoft.com/office/drawing/2014/main" xmlns="" id="{10B3F978-7914-A949-80E1-306EFFB55356}"/>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0000" contrast="20000"/>
                    </a14:imgEffect>
                  </a14:imgLayer>
                </a14:imgProps>
              </a:ext>
            </a:extLst>
          </a:blip>
          <a:srcRect l="19578" t="785" r="490" b="-785"/>
          <a:stretch/>
        </p:blipFill>
        <p:spPr>
          <a:xfrm>
            <a:off x="6082901" y="4227942"/>
            <a:ext cx="2495555" cy="1716329"/>
          </a:xfrm>
          <a:prstGeom prst="rect">
            <a:avLst/>
          </a:prstGeom>
        </p:spPr>
      </p:pic>
    </p:spTree>
    <p:extLst>
      <p:ext uri="{BB962C8B-B14F-4D97-AF65-F5344CB8AC3E}">
        <p14:creationId xmlns:p14="http://schemas.microsoft.com/office/powerpoint/2010/main" val="232025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a:extLst>
              <a:ext uri="{FF2B5EF4-FFF2-40B4-BE49-F238E27FC236}">
                <a16:creationId xmlns:a16="http://schemas.microsoft.com/office/drawing/2014/main" xmlns="" id="{732702B7-4CE7-D040-83E6-3DA48C7FE5B8}"/>
              </a:ext>
            </a:extLst>
          </p:cNvPr>
          <p:cNvSpPr/>
          <p:nvPr/>
        </p:nvSpPr>
        <p:spPr>
          <a:xfrm>
            <a:off x="764211" y="1142834"/>
            <a:ext cx="7615578" cy="3853560"/>
          </a:xfrm>
          <a:prstGeom prst="roundRect">
            <a:avLst>
              <a:gd name="adj" fmla="val 7176"/>
            </a:avLst>
          </a:prstGeom>
          <a:solidFill>
            <a:schemeClr val="accent4">
              <a:lumMod val="40000"/>
              <a:lumOff val="60000"/>
            </a:schemeClr>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xmlns="" id="{D1D2800E-D02C-A741-9103-21A70EC65112}"/>
              </a:ext>
            </a:extLst>
          </p:cNvPr>
          <p:cNvSpPr>
            <a:spLocks noGrp="1"/>
          </p:cNvSpPr>
          <p:nvPr>
            <p:ph type="title"/>
          </p:nvPr>
        </p:nvSpPr>
        <p:spPr>
          <a:xfrm>
            <a:off x="191680" y="136524"/>
            <a:ext cx="7762791" cy="549274"/>
          </a:xfrm>
        </p:spPr>
        <p:txBody>
          <a:bodyPr/>
          <a:lstStyle/>
          <a:p>
            <a:r>
              <a:rPr kumimoji="1" lang="ja-JP" altLang="en-US"/>
              <a:t>読み手</a:t>
            </a:r>
            <a:r>
              <a:rPr lang="ja-JP" altLang="en-US"/>
              <a:t>に好感をもってもらえる</a:t>
            </a:r>
            <a:r>
              <a:rPr kumimoji="1" lang="ja-JP" altLang="en-US"/>
              <a:t>文章</a:t>
            </a:r>
          </a:p>
        </p:txBody>
      </p:sp>
      <p:sp>
        <p:nvSpPr>
          <p:cNvPr id="5" name="スライド番号プレースホルダー 4">
            <a:extLst>
              <a:ext uri="{FF2B5EF4-FFF2-40B4-BE49-F238E27FC236}">
                <a16:creationId xmlns:a16="http://schemas.microsoft.com/office/drawing/2014/main" xmlns="" id="{35B7FE5C-0815-C34E-A449-1785C9D1E0D9}"/>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t>6</a:t>
            </a:fld>
            <a:endParaRPr lang="en-US" dirty="0"/>
          </a:p>
        </p:txBody>
      </p:sp>
      <p:sp>
        <p:nvSpPr>
          <p:cNvPr id="36" name="下矢印 35">
            <a:extLst>
              <a:ext uri="{FF2B5EF4-FFF2-40B4-BE49-F238E27FC236}">
                <a16:creationId xmlns:a16="http://schemas.microsoft.com/office/drawing/2014/main" xmlns="" id="{1C403800-4C3F-974D-BD65-5A378EDFE32C}"/>
              </a:ext>
            </a:extLst>
          </p:cNvPr>
          <p:cNvSpPr/>
          <p:nvPr/>
        </p:nvSpPr>
        <p:spPr>
          <a:xfrm>
            <a:off x="4024306" y="5167753"/>
            <a:ext cx="1099073" cy="56989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7" name="テキスト ボックス 36">
            <a:extLst>
              <a:ext uri="{FF2B5EF4-FFF2-40B4-BE49-F238E27FC236}">
                <a16:creationId xmlns:a16="http://schemas.microsoft.com/office/drawing/2014/main" xmlns="" id="{4F6891D9-4102-9143-AC85-6048ED07BBD7}"/>
              </a:ext>
            </a:extLst>
          </p:cNvPr>
          <p:cNvSpPr txBox="1"/>
          <p:nvPr/>
        </p:nvSpPr>
        <p:spPr>
          <a:xfrm>
            <a:off x="1186047" y="5657032"/>
            <a:ext cx="6775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文章中の</a:t>
            </a:r>
            <a:r>
              <a:rPr kumimoji="1" lang="ja-JP" altLang="en-US" sz="3200" b="0" i="0" u="none" strike="noStrike" kern="1200" cap="none" spc="0" normalizeH="0" baseline="0" noProof="0" dirty="0">
                <a:ln>
                  <a:noFill/>
                </a:ln>
                <a:solidFill>
                  <a:schemeClr val="accent2"/>
                </a:solidFill>
                <a:effectLst/>
                <a:uLnTx/>
                <a:uFillTx/>
                <a:latin typeface="Calibri" panose="020F0502020204030204"/>
                <a:ea typeface="ＭＳ Ｐゴシック" panose="020B0600070205080204" pitchFamily="50" charset="-128"/>
                <a:cs typeface="+mn-cs"/>
              </a:rPr>
              <a:t>好意</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r>
              <a:rPr kumimoji="1" lang="ja-JP" altLang="en-US" sz="3200" b="0" i="0" u="none" strike="noStrike" kern="1200" cap="none" spc="0" normalizeH="0" baseline="0" noProof="0" dirty="0">
                <a:ln>
                  <a:noFill/>
                </a:ln>
                <a:solidFill>
                  <a:schemeClr val="accent1"/>
                </a:solidFill>
                <a:effectLst/>
                <a:uLnTx/>
                <a:uFillTx/>
                <a:latin typeface="Calibri" panose="020F0502020204030204"/>
                <a:ea typeface="ＭＳ Ｐゴシック" panose="020B0600070205080204" pitchFamily="50" charset="-128"/>
                <a:cs typeface="+mn-cs"/>
              </a:rPr>
              <a:t>悪意</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を表す表現が重要</a:t>
            </a:r>
            <a:endPar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4" name="右矢印 13">
            <a:extLst>
              <a:ext uri="{FF2B5EF4-FFF2-40B4-BE49-F238E27FC236}">
                <a16:creationId xmlns:a16="http://schemas.microsoft.com/office/drawing/2014/main" xmlns="" id="{D5102B6E-07BB-2A4F-B6BB-3C32CF575927}"/>
              </a:ext>
            </a:extLst>
          </p:cNvPr>
          <p:cNvSpPr/>
          <p:nvPr/>
        </p:nvSpPr>
        <p:spPr>
          <a:xfrm rot="21110231">
            <a:off x="2924630" y="2457631"/>
            <a:ext cx="3380054" cy="223365"/>
          </a:xfrm>
          <a:prstGeom prst="rightArrow">
            <a:avLst>
              <a:gd name="adj1" fmla="val 41975"/>
              <a:gd name="adj2"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Tsukushi A Round Gothic" panose="02020400000000000000" pitchFamily="18" charset="-128"/>
              <a:ea typeface="Tsukushi A Round Gothic" panose="02020400000000000000" pitchFamily="18" charset="-128"/>
            </a:endParaRPr>
          </a:p>
        </p:txBody>
      </p:sp>
      <p:sp>
        <p:nvSpPr>
          <p:cNvPr id="12" name="テキスト ボックス 11">
            <a:extLst>
              <a:ext uri="{FF2B5EF4-FFF2-40B4-BE49-F238E27FC236}">
                <a16:creationId xmlns:a16="http://schemas.microsoft.com/office/drawing/2014/main" xmlns="" id="{0993EFA4-EF1D-E44A-9E40-81697CFB8E1A}"/>
              </a:ext>
            </a:extLst>
          </p:cNvPr>
          <p:cNvSpPr txBox="1"/>
          <p:nvPr/>
        </p:nvSpPr>
        <p:spPr>
          <a:xfrm>
            <a:off x="3361510" y="1948199"/>
            <a:ext cx="2394314" cy="461665"/>
          </a:xfrm>
          <a:prstGeom prst="rect">
            <a:avLst/>
          </a:prstGeom>
          <a:noFill/>
        </p:spPr>
        <p:txBody>
          <a:bodyPr wrap="square" rtlCol="0">
            <a:spAutoFit/>
          </a:bodyPr>
          <a:lstStyle/>
          <a:p>
            <a:pPr algn="ctr"/>
            <a:r>
              <a:rPr kumimoji="1" lang="ja-JP" altLang="en-US" sz="2400">
                <a:latin typeface="MS PGothic" panose="020B0600070205080204" pitchFamily="34" charset="-128"/>
                <a:ea typeface="MS PGothic" panose="020B0600070205080204" pitchFamily="34" charset="-128"/>
              </a:rPr>
              <a:t>「カッコいいね</a:t>
            </a:r>
            <a:r>
              <a:rPr lang="ja-JP" altLang="en-US" sz="2400">
                <a:latin typeface="MS PGothic" panose="020B0600070205080204" pitchFamily="34" charset="-128"/>
                <a:ea typeface="MS PGothic" panose="020B0600070205080204" pitchFamily="34" charset="-128"/>
              </a:rPr>
              <a:t>！</a:t>
            </a:r>
            <a:r>
              <a:rPr kumimoji="1" lang="ja-JP" altLang="en-US" sz="2400">
                <a:latin typeface="MS PGothic" panose="020B0600070205080204" pitchFamily="34" charset="-128"/>
                <a:ea typeface="MS PGothic" panose="020B0600070205080204" pitchFamily="34" charset="-128"/>
              </a:rPr>
              <a:t>」</a:t>
            </a:r>
          </a:p>
        </p:txBody>
      </p:sp>
      <p:sp>
        <p:nvSpPr>
          <p:cNvPr id="26" name="テキスト ボックス 25">
            <a:extLst>
              <a:ext uri="{FF2B5EF4-FFF2-40B4-BE49-F238E27FC236}">
                <a16:creationId xmlns:a16="http://schemas.microsoft.com/office/drawing/2014/main" xmlns="" id="{D8C6AFEE-F0B4-0044-B235-688F86AA92D3}"/>
              </a:ext>
            </a:extLst>
          </p:cNvPr>
          <p:cNvSpPr txBox="1"/>
          <p:nvPr/>
        </p:nvSpPr>
        <p:spPr>
          <a:xfrm>
            <a:off x="3526358" y="4113166"/>
            <a:ext cx="2064617" cy="461665"/>
          </a:xfrm>
          <a:prstGeom prst="rect">
            <a:avLst/>
          </a:prstGeom>
          <a:noFill/>
        </p:spPr>
        <p:txBody>
          <a:bodyPr wrap="square" rtlCol="0">
            <a:spAutoFit/>
          </a:bodyPr>
          <a:lstStyle/>
          <a:p>
            <a:pPr algn="ctr"/>
            <a:r>
              <a:rPr kumimoji="1" lang="ja-JP" altLang="en-US" sz="2400">
                <a:latin typeface="MS PGothic" panose="020B0600070205080204" pitchFamily="34" charset="-128"/>
                <a:ea typeface="MS PGothic" panose="020B0600070205080204" pitchFamily="34" charset="-128"/>
              </a:rPr>
              <a:t>「頭悪いね！」</a:t>
            </a:r>
          </a:p>
        </p:txBody>
      </p:sp>
      <p:pic>
        <p:nvPicPr>
          <p:cNvPr id="7" name="図 6">
            <a:extLst>
              <a:ext uri="{FF2B5EF4-FFF2-40B4-BE49-F238E27FC236}">
                <a16:creationId xmlns:a16="http://schemas.microsoft.com/office/drawing/2014/main" xmlns="" id="{E7466B93-80C7-1449-9756-D297024078EB}"/>
              </a:ext>
            </a:extLst>
          </p:cNvPr>
          <p:cNvPicPr>
            <a:picLocks noChangeAspect="1"/>
          </p:cNvPicPr>
          <p:nvPr/>
        </p:nvPicPr>
        <p:blipFill>
          <a:blip r:embed="rId3"/>
          <a:stretch>
            <a:fillRect/>
          </a:stretch>
        </p:blipFill>
        <p:spPr>
          <a:xfrm>
            <a:off x="1621916" y="2387391"/>
            <a:ext cx="1131997" cy="1516067"/>
          </a:xfrm>
          <a:prstGeom prst="rect">
            <a:avLst/>
          </a:prstGeom>
        </p:spPr>
      </p:pic>
      <p:pic>
        <p:nvPicPr>
          <p:cNvPr id="8" name="図 7">
            <a:extLst>
              <a:ext uri="{FF2B5EF4-FFF2-40B4-BE49-F238E27FC236}">
                <a16:creationId xmlns:a16="http://schemas.microsoft.com/office/drawing/2014/main" xmlns="" id="{D9DC40ED-5ECF-764F-BEF5-4570D085E28D}"/>
              </a:ext>
            </a:extLst>
          </p:cNvPr>
          <p:cNvPicPr>
            <a:picLocks noChangeAspect="1"/>
          </p:cNvPicPr>
          <p:nvPr/>
        </p:nvPicPr>
        <p:blipFill>
          <a:blip r:embed="rId4"/>
          <a:stretch>
            <a:fillRect/>
          </a:stretch>
        </p:blipFill>
        <p:spPr>
          <a:xfrm>
            <a:off x="6306141" y="1331101"/>
            <a:ext cx="1215943" cy="1628494"/>
          </a:xfrm>
          <a:prstGeom prst="rect">
            <a:avLst/>
          </a:prstGeom>
        </p:spPr>
      </p:pic>
      <p:pic>
        <p:nvPicPr>
          <p:cNvPr id="9" name="図 8">
            <a:extLst>
              <a:ext uri="{FF2B5EF4-FFF2-40B4-BE49-F238E27FC236}">
                <a16:creationId xmlns:a16="http://schemas.microsoft.com/office/drawing/2014/main" xmlns="" id="{0372737D-911F-3945-96AE-437E50375F58}"/>
              </a:ext>
            </a:extLst>
          </p:cNvPr>
          <p:cNvPicPr>
            <a:picLocks noChangeAspect="1"/>
          </p:cNvPicPr>
          <p:nvPr/>
        </p:nvPicPr>
        <p:blipFill>
          <a:blip r:embed="rId5"/>
          <a:stretch>
            <a:fillRect/>
          </a:stretch>
        </p:blipFill>
        <p:spPr>
          <a:xfrm>
            <a:off x="6306141" y="3179633"/>
            <a:ext cx="1215942" cy="1628494"/>
          </a:xfrm>
          <a:prstGeom prst="rect">
            <a:avLst/>
          </a:prstGeom>
        </p:spPr>
      </p:pic>
      <p:sp>
        <p:nvSpPr>
          <p:cNvPr id="25" name="右矢印 24">
            <a:extLst>
              <a:ext uri="{FF2B5EF4-FFF2-40B4-BE49-F238E27FC236}">
                <a16:creationId xmlns:a16="http://schemas.microsoft.com/office/drawing/2014/main" xmlns="" id="{F65B153A-5D58-2E4B-A755-BCB507F78B26}"/>
              </a:ext>
            </a:extLst>
          </p:cNvPr>
          <p:cNvSpPr/>
          <p:nvPr/>
        </p:nvSpPr>
        <p:spPr>
          <a:xfrm rot="489769" flipV="1">
            <a:off x="2924629" y="3830542"/>
            <a:ext cx="3380054" cy="223365"/>
          </a:xfrm>
          <a:prstGeom prst="rightArrow">
            <a:avLst>
              <a:gd name="adj1" fmla="val 41975"/>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a:solidFill>
                <a:prstClr val="white"/>
              </a:solidFill>
              <a:latin typeface="Tsukushi A Round Gothic" panose="02020400000000000000" pitchFamily="18" charset="-128"/>
              <a:ea typeface="Tsukushi A Round Gothic" panose="02020400000000000000" pitchFamily="18" charset="-128"/>
            </a:endParaRPr>
          </a:p>
        </p:txBody>
      </p:sp>
      <p:sp>
        <p:nvSpPr>
          <p:cNvPr id="15" name="テキスト ボックス 14">
            <a:extLst>
              <a:ext uri="{FF2B5EF4-FFF2-40B4-BE49-F238E27FC236}">
                <a16:creationId xmlns:a16="http://schemas.microsoft.com/office/drawing/2014/main" xmlns="" id="{6A96260C-1CE6-0048-A1CF-55603537314A}"/>
              </a:ext>
            </a:extLst>
          </p:cNvPr>
          <p:cNvSpPr txBox="1"/>
          <p:nvPr/>
        </p:nvSpPr>
        <p:spPr>
          <a:xfrm>
            <a:off x="820523" y="1173388"/>
            <a:ext cx="4034673" cy="400110"/>
          </a:xfrm>
          <a:prstGeom prst="rect">
            <a:avLst/>
          </a:prstGeom>
          <a:noFill/>
        </p:spPr>
        <p:txBody>
          <a:bodyPr wrap="square" rtlCol="0">
            <a:spAutoFit/>
          </a:bodyPr>
          <a:lstStyle/>
          <a:p>
            <a:r>
              <a:rPr kumimoji="1" lang="ja-JP" altLang="en-US" sz="2000"/>
              <a:t>文章中の表現と読み手がもつ印象</a:t>
            </a:r>
          </a:p>
        </p:txBody>
      </p:sp>
      <p:sp>
        <p:nvSpPr>
          <p:cNvPr id="17" name="テキスト ボックス 16">
            <a:extLst>
              <a:ext uri="{FF2B5EF4-FFF2-40B4-BE49-F238E27FC236}">
                <a16:creationId xmlns:a16="http://schemas.microsoft.com/office/drawing/2014/main" xmlns="" id="{5890D0E1-BB48-F44B-9E45-7B00FF0BCFAA}"/>
              </a:ext>
            </a:extLst>
          </p:cNvPr>
          <p:cNvSpPr txBox="1"/>
          <p:nvPr/>
        </p:nvSpPr>
        <p:spPr>
          <a:xfrm>
            <a:off x="1403981" y="3885954"/>
            <a:ext cx="1567866" cy="369332"/>
          </a:xfrm>
          <a:prstGeom prst="rect">
            <a:avLst/>
          </a:prstGeom>
          <a:noFill/>
        </p:spPr>
        <p:txBody>
          <a:bodyPr wrap="square" rtlCol="0">
            <a:spAutoFit/>
          </a:bodyPr>
          <a:lstStyle/>
          <a:p>
            <a:r>
              <a:rPr kumimoji="1" lang="ja-JP" altLang="en-US"/>
              <a:t>文章の書き手</a:t>
            </a:r>
          </a:p>
        </p:txBody>
      </p:sp>
    </p:spTree>
    <p:extLst>
      <p:ext uri="{BB962C8B-B14F-4D97-AF65-F5344CB8AC3E}">
        <p14:creationId xmlns:p14="http://schemas.microsoft.com/office/powerpoint/2010/main" val="313963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1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14FAFD8-75F5-284D-8833-20BE0E3B19B0}"/>
              </a:ext>
            </a:extLst>
          </p:cNvPr>
          <p:cNvSpPr>
            <a:spLocks noGrp="1"/>
          </p:cNvSpPr>
          <p:nvPr>
            <p:ph type="title"/>
          </p:nvPr>
        </p:nvSpPr>
        <p:spPr>
          <a:xfrm>
            <a:off x="191680" y="136524"/>
            <a:ext cx="8952320" cy="549274"/>
          </a:xfrm>
        </p:spPr>
        <p:txBody>
          <a:bodyPr/>
          <a:lstStyle/>
          <a:p>
            <a:r>
              <a:rPr lang="ja-JP" altLang="en-US" sz="2800"/>
              <a:t>好意と悪意の表現の可視化による文章推敲支援システム</a:t>
            </a:r>
            <a:endParaRPr kumimoji="1" lang="ja-JP" altLang="en-US" sz="2800"/>
          </a:p>
        </p:txBody>
      </p:sp>
      <p:sp>
        <p:nvSpPr>
          <p:cNvPr id="5" name="スライド番号プレースホルダー 4">
            <a:extLst>
              <a:ext uri="{FF2B5EF4-FFF2-40B4-BE49-F238E27FC236}">
                <a16:creationId xmlns:a16="http://schemas.microsoft.com/office/drawing/2014/main" xmlns="" id="{775BA31F-520A-4B43-BF10-CB70A56C542D}"/>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37" name="角丸四角形 36">
            <a:extLst>
              <a:ext uri="{FF2B5EF4-FFF2-40B4-BE49-F238E27FC236}">
                <a16:creationId xmlns:a16="http://schemas.microsoft.com/office/drawing/2014/main" xmlns="" id="{54D9681B-7922-5649-909B-FB1DF3D4B81F}"/>
              </a:ext>
            </a:extLst>
          </p:cNvPr>
          <p:cNvSpPr/>
          <p:nvPr/>
        </p:nvSpPr>
        <p:spPr>
          <a:xfrm>
            <a:off x="191680" y="1422601"/>
            <a:ext cx="8744930" cy="4511756"/>
          </a:xfrm>
          <a:prstGeom prst="roundRect">
            <a:avLst>
              <a:gd name="adj" fmla="val 6873"/>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D61F8751-D4A1-0745-AE80-C82045F45EA3}"/>
              </a:ext>
            </a:extLst>
          </p:cNvPr>
          <p:cNvSpPr txBox="1"/>
          <p:nvPr/>
        </p:nvSpPr>
        <p:spPr>
          <a:xfrm>
            <a:off x="4170254" y="969817"/>
            <a:ext cx="793860" cy="369332"/>
          </a:xfrm>
          <a:prstGeom prst="rect">
            <a:avLst/>
          </a:prstGeom>
          <a:noFill/>
        </p:spPr>
        <p:txBody>
          <a:bodyPr wrap="square" rtlCol="0">
            <a:spAutoFit/>
          </a:bodyPr>
          <a:lstStyle/>
          <a:p>
            <a:pPr algn="ctr"/>
            <a:r>
              <a:rPr lang="ja-JP" altLang="en-US" dirty="0"/>
              <a:t>文章</a:t>
            </a:r>
          </a:p>
        </p:txBody>
      </p:sp>
      <p:sp>
        <p:nvSpPr>
          <p:cNvPr id="39" name="角丸四角形 38">
            <a:extLst>
              <a:ext uri="{FF2B5EF4-FFF2-40B4-BE49-F238E27FC236}">
                <a16:creationId xmlns:a16="http://schemas.microsoft.com/office/drawing/2014/main" xmlns="" id="{732912F2-69C1-3B48-824B-A72449F808F5}"/>
              </a:ext>
            </a:extLst>
          </p:cNvPr>
          <p:cNvSpPr/>
          <p:nvPr/>
        </p:nvSpPr>
        <p:spPr>
          <a:xfrm>
            <a:off x="2903832" y="1612991"/>
            <a:ext cx="3345555" cy="395438"/>
          </a:xfrm>
          <a:prstGeom prst="roundRect">
            <a:avLst>
              <a:gd name="adj" fmla="val 20762"/>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好意</a:t>
            </a:r>
            <a:r>
              <a:rPr lang="ja-JP" altLang="en-US" dirty="0">
                <a:solidFill>
                  <a:schemeClr val="tx1"/>
                </a:solidFill>
              </a:rPr>
              <a:t>と悪意を表す単語の抽出</a:t>
            </a:r>
          </a:p>
        </p:txBody>
      </p:sp>
      <p:sp>
        <p:nvSpPr>
          <p:cNvPr id="42" name="角丸四角形 41">
            <a:extLst>
              <a:ext uri="{FF2B5EF4-FFF2-40B4-BE49-F238E27FC236}">
                <a16:creationId xmlns:a16="http://schemas.microsoft.com/office/drawing/2014/main" xmlns="" id="{58DDAA14-E9C6-F141-BB65-C3E8FA467206}"/>
              </a:ext>
            </a:extLst>
          </p:cNvPr>
          <p:cNvSpPr/>
          <p:nvPr/>
        </p:nvSpPr>
        <p:spPr>
          <a:xfrm>
            <a:off x="4052120" y="6225156"/>
            <a:ext cx="1030126" cy="365125"/>
          </a:xfrm>
          <a:prstGeom prst="roundRect">
            <a:avLst>
              <a:gd name="adj" fmla="val 20762"/>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ユーザ</a:t>
            </a:r>
          </a:p>
        </p:txBody>
      </p:sp>
      <p:sp>
        <p:nvSpPr>
          <p:cNvPr id="43" name="右矢印 42">
            <a:extLst>
              <a:ext uri="{FF2B5EF4-FFF2-40B4-BE49-F238E27FC236}">
                <a16:creationId xmlns:a16="http://schemas.microsoft.com/office/drawing/2014/main" xmlns="" id="{38B9D80D-6797-6D40-8457-621C1A0BCEB4}"/>
              </a:ext>
            </a:extLst>
          </p:cNvPr>
          <p:cNvSpPr/>
          <p:nvPr/>
        </p:nvSpPr>
        <p:spPr>
          <a:xfrm rot="5400000">
            <a:off x="4422114" y="5790094"/>
            <a:ext cx="290136" cy="69620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6" name="角丸四角形 45">
            <a:extLst>
              <a:ext uri="{FF2B5EF4-FFF2-40B4-BE49-F238E27FC236}">
                <a16:creationId xmlns:a16="http://schemas.microsoft.com/office/drawing/2014/main" xmlns="" id="{65E8B3C3-0E24-3E43-9A28-841D118683C7}"/>
              </a:ext>
            </a:extLst>
          </p:cNvPr>
          <p:cNvSpPr/>
          <p:nvPr/>
        </p:nvSpPr>
        <p:spPr>
          <a:xfrm>
            <a:off x="2348730" y="4194204"/>
            <a:ext cx="3784776" cy="386157"/>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好意と悪意</a:t>
            </a:r>
            <a:r>
              <a:rPr lang="ja-JP" altLang="en-US">
                <a:solidFill>
                  <a:schemeClr val="tx1"/>
                </a:solidFill>
              </a:rPr>
              <a:t>を表す情報の可視化</a:t>
            </a:r>
            <a:endParaRPr lang="ja-JP" altLang="en-US" dirty="0">
              <a:solidFill>
                <a:schemeClr val="tx1"/>
              </a:solidFill>
            </a:endParaRPr>
          </a:p>
        </p:txBody>
      </p:sp>
      <p:sp>
        <p:nvSpPr>
          <p:cNvPr id="50" name="角丸四角形 49">
            <a:extLst>
              <a:ext uri="{FF2B5EF4-FFF2-40B4-BE49-F238E27FC236}">
                <a16:creationId xmlns:a16="http://schemas.microsoft.com/office/drawing/2014/main" xmlns="" id="{808D7A42-BBC4-6848-9060-B54754DD416A}"/>
              </a:ext>
            </a:extLst>
          </p:cNvPr>
          <p:cNvSpPr/>
          <p:nvPr/>
        </p:nvSpPr>
        <p:spPr>
          <a:xfrm>
            <a:off x="6312047" y="4194204"/>
            <a:ext cx="1987960" cy="375739"/>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文章の編集機能</a:t>
            </a:r>
            <a:endParaRPr lang="ja-JP" altLang="en-US" dirty="0">
              <a:solidFill>
                <a:schemeClr val="tx1"/>
              </a:solidFill>
            </a:endParaRPr>
          </a:p>
        </p:txBody>
      </p:sp>
      <p:sp>
        <p:nvSpPr>
          <p:cNvPr id="110" name="テキスト ボックス 109">
            <a:extLst>
              <a:ext uri="{FF2B5EF4-FFF2-40B4-BE49-F238E27FC236}">
                <a16:creationId xmlns:a16="http://schemas.microsoft.com/office/drawing/2014/main" xmlns="" id="{4677F1BA-41F8-2B44-A9AB-55A5EC253104}"/>
              </a:ext>
            </a:extLst>
          </p:cNvPr>
          <p:cNvSpPr txBox="1"/>
          <p:nvPr/>
        </p:nvSpPr>
        <p:spPr>
          <a:xfrm>
            <a:off x="5248295" y="5981493"/>
            <a:ext cx="2354877" cy="369332"/>
          </a:xfrm>
          <a:prstGeom prst="rect">
            <a:avLst/>
          </a:prstGeom>
          <a:noFill/>
        </p:spPr>
        <p:txBody>
          <a:bodyPr wrap="square" rtlCol="0">
            <a:spAutoFit/>
          </a:bodyPr>
          <a:lstStyle/>
          <a:p>
            <a:r>
              <a:rPr kumimoji="1" lang="ja-JP" altLang="en-US"/>
              <a:t>作成・修正した文章</a:t>
            </a:r>
          </a:p>
        </p:txBody>
      </p:sp>
      <p:grpSp>
        <p:nvGrpSpPr>
          <p:cNvPr id="34" name="グループ化 33">
            <a:extLst>
              <a:ext uri="{FF2B5EF4-FFF2-40B4-BE49-F238E27FC236}">
                <a16:creationId xmlns:a16="http://schemas.microsoft.com/office/drawing/2014/main" xmlns="" id="{FCAE3EE0-27BD-FA4E-9F38-13E0F8BC7559}"/>
              </a:ext>
            </a:extLst>
          </p:cNvPr>
          <p:cNvGrpSpPr/>
          <p:nvPr/>
        </p:nvGrpSpPr>
        <p:grpSpPr>
          <a:xfrm>
            <a:off x="4977725" y="1014875"/>
            <a:ext cx="3788234" cy="5445631"/>
            <a:chOff x="4977725" y="1014875"/>
            <a:chExt cx="3788234" cy="5445631"/>
          </a:xfrm>
        </p:grpSpPr>
        <p:sp>
          <p:nvSpPr>
            <p:cNvPr id="45" name="L 字 44">
              <a:extLst>
                <a:ext uri="{FF2B5EF4-FFF2-40B4-BE49-F238E27FC236}">
                  <a16:creationId xmlns:a16="http://schemas.microsoft.com/office/drawing/2014/main" xmlns="" id="{FDC9A043-440B-4245-87E2-BD5196DDB567}"/>
                </a:ext>
              </a:extLst>
            </p:cNvPr>
            <p:cNvSpPr/>
            <p:nvPr/>
          </p:nvSpPr>
          <p:spPr>
            <a:xfrm flipH="1">
              <a:off x="5249834" y="1084083"/>
              <a:ext cx="3516125" cy="5376423"/>
            </a:xfrm>
            <a:prstGeom prst="corner">
              <a:avLst>
                <a:gd name="adj1" fmla="val 4272"/>
                <a:gd name="adj2" fmla="val 48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右矢印 2">
              <a:extLst>
                <a:ext uri="{FF2B5EF4-FFF2-40B4-BE49-F238E27FC236}">
                  <a16:creationId xmlns:a16="http://schemas.microsoft.com/office/drawing/2014/main" xmlns="" id="{BF7FECA2-6F4C-2D42-8E65-84DFA9420166}"/>
                </a:ext>
              </a:extLst>
            </p:cNvPr>
            <p:cNvSpPr/>
            <p:nvPr/>
          </p:nvSpPr>
          <p:spPr>
            <a:xfrm rot="10800000">
              <a:off x="4977725" y="1014875"/>
              <a:ext cx="3639345" cy="286427"/>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右矢印 31">
            <a:extLst>
              <a:ext uri="{FF2B5EF4-FFF2-40B4-BE49-F238E27FC236}">
                <a16:creationId xmlns:a16="http://schemas.microsoft.com/office/drawing/2014/main" xmlns="" id="{7839C1FE-C7E2-DB4F-A82B-70131DC32298}"/>
              </a:ext>
            </a:extLst>
          </p:cNvPr>
          <p:cNvSpPr/>
          <p:nvPr/>
        </p:nvSpPr>
        <p:spPr>
          <a:xfrm rot="5400000">
            <a:off x="4454262" y="1113258"/>
            <a:ext cx="244693" cy="69620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41" name="グループ化 40">
            <a:extLst>
              <a:ext uri="{FF2B5EF4-FFF2-40B4-BE49-F238E27FC236}">
                <a16:creationId xmlns:a16="http://schemas.microsoft.com/office/drawing/2014/main" xmlns="" id="{BF913E71-A71C-1543-8B08-E1047916EFEB}"/>
              </a:ext>
            </a:extLst>
          </p:cNvPr>
          <p:cNvGrpSpPr/>
          <p:nvPr/>
        </p:nvGrpSpPr>
        <p:grpSpPr>
          <a:xfrm>
            <a:off x="621200" y="3793340"/>
            <a:ext cx="7815789" cy="2021911"/>
            <a:chOff x="1034691" y="3561113"/>
            <a:chExt cx="10188499" cy="2194193"/>
          </a:xfrm>
        </p:grpSpPr>
        <p:sp>
          <p:nvSpPr>
            <p:cNvPr id="59" name="角丸四角形 58">
              <a:extLst>
                <a:ext uri="{FF2B5EF4-FFF2-40B4-BE49-F238E27FC236}">
                  <a16:creationId xmlns:a16="http://schemas.microsoft.com/office/drawing/2014/main" xmlns="" id="{E5C5F7A7-7A1C-FD4F-84CA-9BC3C1E1B63D}"/>
                </a:ext>
              </a:extLst>
            </p:cNvPr>
            <p:cNvSpPr/>
            <p:nvPr/>
          </p:nvSpPr>
          <p:spPr>
            <a:xfrm>
              <a:off x="1034691" y="3583158"/>
              <a:ext cx="10188499" cy="2172148"/>
            </a:xfrm>
            <a:prstGeom prst="roundRect">
              <a:avLst>
                <a:gd name="adj" fmla="val 6873"/>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0" name="テキスト ボックス 59">
              <a:extLst>
                <a:ext uri="{FF2B5EF4-FFF2-40B4-BE49-F238E27FC236}">
                  <a16:creationId xmlns:a16="http://schemas.microsoft.com/office/drawing/2014/main" xmlns="" id="{CD164CEC-0A40-4940-817B-929A27C9E48D}"/>
                </a:ext>
              </a:extLst>
            </p:cNvPr>
            <p:cNvSpPr txBox="1"/>
            <p:nvPr/>
          </p:nvSpPr>
          <p:spPr>
            <a:xfrm>
              <a:off x="3791294" y="3561113"/>
              <a:ext cx="4787154" cy="497765"/>
            </a:xfrm>
            <a:prstGeom prst="rect">
              <a:avLst/>
            </a:prstGeom>
            <a:noFill/>
          </p:spPr>
          <p:txBody>
            <a:bodyPr wrap="square" rtlCol="0">
              <a:spAutoFit/>
            </a:bodyPr>
            <a:lstStyle/>
            <a:p>
              <a:pPr algn="ctr"/>
              <a:r>
                <a:rPr lang="ja-JP" altLang="en-US"/>
                <a:t>文章推敲支援インタフェース</a:t>
              </a:r>
              <a:endParaRPr lang="ja-JP" altLang="en-US" dirty="0"/>
            </a:p>
          </p:txBody>
        </p:sp>
      </p:grpSp>
      <p:sp>
        <p:nvSpPr>
          <p:cNvPr id="47" name="角丸四角形 46">
            <a:extLst>
              <a:ext uri="{FF2B5EF4-FFF2-40B4-BE49-F238E27FC236}">
                <a16:creationId xmlns:a16="http://schemas.microsoft.com/office/drawing/2014/main" xmlns="" id="{DB76BDC5-0897-554E-B260-EACCAC23381D}"/>
              </a:ext>
            </a:extLst>
          </p:cNvPr>
          <p:cNvSpPr/>
          <p:nvPr/>
        </p:nvSpPr>
        <p:spPr>
          <a:xfrm>
            <a:off x="2939985" y="4910592"/>
            <a:ext cx="1739299" cy="793839"/>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文の好意悪意度合表示</a:t>
            </a:r>
            <a:endParaRPr lang="ja-JP" altLang="en-US" dirty="0">
              <a:solidFill>
                <a:schemeClr val="tx1"/>
              </a:solidFill>
            </a:endParaRPr>
          </a:p>
        </p:txBody>
      </p:sp>
      <p:sp>
        <p:nvSpPr>
          <p:cNvPr id="48" name="角丸四角形 47">
            <a:extLst>
              <a:ext uri="{FF2B5EF4-FFF2-40B4-BE49-F238E27FC236}">
                <a16:creationId xmlns:a16="http://schemas.microsoft.com/office/drawing/2014/main" xmlns="" id="{D99C6F2C-DF68-934C-BB18-3C97D5418F96}"/>
              </a:ext>
            </a:extLst>
          </p:cNvPr>
          <p:cNvSpPr/>
          <p:nvPr/>
        </p:nvSpPr>
        <p:spPr>
          <a:xfrm>
            <a:off x="4849372" y="4914304"/>
            <a:ext cx="1889051" cy="793840"/>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文章修正</a:t>
            </a:r>
            <a:r>
              <a:rPr lang="ja-JP" altLang="en-US">
                <a:solidFill>
                  <a:schemeClr val="tx1"/>
                </a:solidFill>
              </a:rPr>
              <a:t>を促すメッセージ表示</a:t>
            </a:r>
            <a:endParaRPr lang="en-US" altLang="ja-JP" dirty="0">
              <a:solidFill>
                <a:schemeClr val="tx1"/>
              </a:solidFill>
            </a:endParaRPr>
          </a:p>
        </p:txBody>
      </p:sp>
      <p:sp>
        <p:nvSpPr>
          <p:cNvPr id="49" name="角丸四角形 48">
            <a:extLst>
              <a:ext uri="{FF2B5EF4-FFF2-40B4-BE49-F238E27FC236}">
                <a16:creationId xmlns:a16="http://schemas.microsoft.com/office/drawing/2014/main" xmlns="" id="{07DA3E83-7659-3A46-9100-E71F00A15861}"/>
              </a:ext>
            </a:extLst>
          </p:cNvPr>
          <p:cNvSpPr/>
          <p:nvPr/>
        </p:nvSpPr>
        <p:spPr>
          <a:xfrm>
            <a:off x="6920185" y="4910592"/>
            <a:ext cx="1379821" cy="801313"/>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文章の　　スコア表示</a:t>
            </a:r>
            <a:endParaRPr lang="ja-JP" altLang="en-US" dirty="0">
              <a:solidFill>
                <a:schemeClr val="tx1"/>
              </a:solidFill>
            </a:endParaRPr>
          </a:p>
        </p:txBody>
      </p:sp>
      <p:cxnSp>
        <p:nvCxnSpPr>
          <p:cNvPr id="54" name="直線コネクタ 53">
            <a:extLst>
              <a:ext uri="{FF2B5EF4-FFF2-40B4-BE49-F238E27FC236}">
                <a16:creationId xmlns:a16="http://schemas.microsoft.com/office/drawing/2014/main" xmlns="" id="{1CCD770F-48C8-254D-AF94-3DE5313B1E35}"/>
              </a:ext>
            </a:extLst>
          </p:cNvPr>
          <p:cNvCxnSpPr>
            <a:cxnSpLocks/>
            <a:endCxn id="47" idx="0"/>
          </p:cNvCxnSpPr>
          <p:nvPr/>
        </p:nvCxnSpPr>
        <p:spPr>
          <a:xfrm flipH="1">
            <a:off x="3809635" y="4589790"/>
            <a:ext cx="431483" cy="32080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xmlns="" id="{449AC730-A253-2E48-ABE7-7280156E98C8}"/>
              </a:ext>
            </a:extLst>
          </p:cNvPr>
          <p:cNvCxnSpPr>
            <a:cxnSpLocks/>
            <a:endCxn id="48" idx="0"/>
          </p:cNvCxnSpPr>
          <p:nvPr/>
        </p:nvCxnSpPr>
        <p:spPr>
          <a:xfrm>
            <a:off x="4241118" y="4589790"/>
            <a:ext cx="1552780" cy="32451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xmlns="" id="{E763F267-EAD7-334E-ABC6-32209500D743}"/>
              </a:ext>
            </a:extLst>
          </p:cNvPr>
          <p:cNvCxnSpPr>
            <a:cxnSpLocks/>
            <a:endCxn id="49" idx="0"/>
          </p:cNvCxnSpPr>
          <p:nvPr/>
        </p:nvCxnSpPr>
        <p:spPr>
          <a:xfrm>
            <a:off x="4241118" y="4589790"/>
            <a:ext cx="3368978" cy="32080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角丸四角形 60">
            <a:extLst>
              <a:ext uri="{FF2B5EF4-FFF2-40B4-BE49-F238E27FC236}">
                <a16:creationId xmlns:a16="http://schemas.microsoft.com/office/drawing/2014/main" xmlns="" id="{CF0715BA-8C67-CB4D-BC3A-6069C0DBEDE6}"/>
              </a:ext>
            </a:extLst>
          </p:cNvPr>
          <p:cNvSpPr/>
          <p:nvPr/>
        </p:nvSpPr>
        <p:spPr>
          <a:xfrm>
            <a:off x="856369" y="4891951"/>
            <a:ext cx="1900601" cy="793839"/>
          </a:xfrm>
          <a:prstGeom prst="roundRect">
            <a:avLst>
              <a:gd name="adj" fmla="val 207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好意と悪意を</a:t>
            </a:r>
            <a:endParaRPr lang="en-US" altLang="ja-JP" dirty="0">
              <a:solidFill>
                <a:schemeClr val="tx1"/>
              </a:solidFill>
            </a:endParaRPr>
          </a:p>
          <a:p>
            <a:pPr algn="ctr"/>
            <a:r>
              <a:rPr lang="ja-JP" altLang="en-US">
                <a:solidFill>
                  <a:schemeClr val="tx1"/>
                </a:solidFill>
              </a:rPr>
              <a:t>表す単語と文の可視化</a:t>
            </a:r>
            <a:endParaRPr lang="en-US" altLang="ja-JP" dirty="0">
              <a:solidFill>
                <a:schemeClr val="tx1"/>
              </a:solidFill>
            </a:endParaRPr>
          </a:p>
        </p:txBody>
      </p:sp>
      <p:cxnSp>
        <p:nvCxnSpPr>
          <p:cNvPr id="62" name="直線コネクタ 61">
            <a:extLst>
              <a:ext uri="{FF2B5EF4-FFF2-40B4-BE49-F238E27FC236}">
                <a16:creationId xmlns:a16="http://schemas.microsoft.com/office/drawing/2014/main" xmlns="" id="{C49FA076-3CB8-214D-8BB8-7E8AC06F312D}"/>
              </a:ext>
            </a:extLst>
          </p:cNvPr>
          <p:cNvCxnSpPr>
            <a:cxnSpLocks/>
            <a:endCxn id="61" idx="0"/>
          </p:cNvCxnSpPr>
          <p:nvPr/>
        </p:nvCxnSpPr>
        <p:spPr>
          <a:xfrm flipH="1">
            <a:off x="1806670" y="4589790"/>
            <a:ext cx="2434448" cy="302161"/>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xmlns="" id="{E00B1EFF-F4AF-0145-A102-33A034B2B83B}"/>
              </a:ext>
            </a:extLst>
          </p:cNvPr>
          <p:cNvGrpSpPr/>
          <p:nvPr/>
        </p:nvGrpSpPr>
        <p:grpSpPr>
          <a:xfrm>
            <a:off x="1498861" y="2345793"/>
            <a:ext cx="6111234" cy="1155148"/>
            <a:chOff x="1498863" y="2224412"/>
            <a:chExt cx="6111234" cy="1155148"/>
          </a:xfrm>
        </p:grpSpPr>
        <p:sp>
          <p:nvSpPr>
            <p:cNvPr id="66" name="角丸四角形 65">
              <a:extLst>
                <a:ext uri="{FF2B5EF4-FFF2-40B4-BE49-F238E27FC236}">
                  <a16:creationId xmlns:a16="http://schemas.microsoft.com/office/drawing/2014/main" xmlns="" id="{20284C2E-6055-504F-B6F2-13B635929BB9}"/>
                </a:ext>
              </a:extLst>
            </p:cNvPr>
            <p:cNvSpPr/>
            <p:nvPr/>
          </p:nvSpPr>
          <p:spPr>
            <a:xfrm>
              <a:off x="4687727" y="2606381"/>
              <a:ext cx="2817827" cy="608676"/>
            </a:xfrm>
            <a:prstGeom prst="roundRect">
              <a:avLst>
                <a:gd name="adj" fmla="val 1042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深層学習による</a:t>
              </a:r>
              <a:endParaRPr lang="en-US" altLang="ja-JP" sz="1600" dirty="0">
                <a:solidFill>
                  <a:schemeClr val="tx1"/>
                </a:solidFill>
              </a:endParaRPr>
            </a:p>
            <a:p>
              <a:pPr algn="ctr"/>
              <a:r>
                <a:rPr lang="ja-JP" altLang="en-US" sz="1600">
                  <a:solidFill>
                    <a:schemeClr val="accent1"/>
                  </a:solidFill>
                </a:rPr>
                <a:t>悪意を含む</a:t>
              </a:r>
              <a:r>
                <a:rPr lang="en-US" altLang="ja-JP" sz="1600" dirty="0">
                  <a:solidFill>
                    <a:schemeClr val="accent1"/>
                  </a:solidFill>
                </a:rPr>
                <a:t>/</a:t>
              </a:r>
              <a:r>
                <a:rPr lang="ja-JP" altLang="en-US" sz="1600">
                  <a:solidFill>
                    <a:schemeClr val="accent1"/>
                  </a:solidFill>
                </a:rPr>
                <a:t>含まない</a:t>
              </a:r>
              <a:r>
                <a:rPr lang="ja-JP" altLang="en-US" sz="1600">
                  <a:solidFill>
                    <a:schemeClr val="tx1"/>
                  </a:solidFill>
                </a:rPr>
                <a:t>の判定</a:t>
              </a:r>
              <a:endParaRPr kumimoji="1" lang="ja-JP" altLang="en-US" sz="1600" dirty="0">
                <a:solidFill>
                  <a:schemeClr val="tx1"/>
                </a:solidFill>
              </a:endParaRPr>
            </a:p>
          </p:txBody>
        </p:sp>
        <p:sp>
          <p:nvSpPr>
            <p:cNvPr id="79" name="角丸四角形 78">
              <a:extLst>
                <a:ext uri="{FF2B5EF4-FFF2-40B4-BE49-F238E27FC236}">
                  <a16:creationId xmlns:a16="http://schemas.microsoft.com/office/drawing/2014/main" xmlns="" id="{B24349BC-21D0-4A43-959F-378AAED80831}"/>
                </a:ext>
              </a:extLst>
            </p:cNvPr>
            <p:cNvSpPr/>
            <p:nvPr/>
          </p:nvSpPr>
          <p:spPr>
            <a:xfrm>
              <a:off x="1498863" y="2231032"/>
              <a:ext cx="6111234" cy="1148528"/>
            </a:xfrm>
            <a:prstGeom prst="roundRect">
              <a:avLst>
                <a:gd name="adj" fmla="val 68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0" name="テキスト ボックス 79">
              <a:extLst>
                <a:ext uri="{FF2B5EF4-FFF2-40B4-BE49-F238E27FC236}">
                  <a16:creationId xmlns:a16="http://schemas.microsoft.com/office/drawing/2014/main" xmlns="" id="{1323F3EA-8E07-CC44-A94F-F6AA6AE0D560}"/>
                </a:ext>
              </a:extLst>
            </p:cNvPr>
            <p:cNvSpPr txBox="1"/>
            <p:nvPr/>
          </p:nvSpPr>
          <p:spPr>
            <a:xfrm>
              <a:off x="1983547" y="2224412"/>
              <a:ext cx="5205046" cy="369332"/>
            </a:xfrm>
            <a:prstGeom prst="rect">
              <a:avLst/>
            </a:prstGeom>
            <a:noFill/>
          </p:spPr>
          <p:txBody>
            <a:bodyPr wrap="square" rtlCol="0">
              <a:spAutoFit/>
            </a:bodyPr>
            <a:lstStyle/>
            <a:p>
              <a:pPr algn="ctr"/>
              <a:r>
                <a:rPr lang="ja-JP" altLang="en-US"/>
                <a:t>深層学習を用いた好意と悪意を表す文の抽出</a:t>
              </a:r>
              <a:endParaRPr lang="ja-JP" altLang="en-US" dirty="0"/>
            </a:p>
          </p:txBody>
        </p:sp>
        <p:sp>
          <p:nvSpPr>
            <p:cNvPr id="81" name="角丸四角形 80">
              <a:extLst>
                <a:ext uri="{FF2B5EF4-FFF2-40B4-BE49-F238E27FC236}">
                  <a16:creationId xmlns:a16="http://schemas.microsoft.com/office/drawing/2014/main" xmlns="" id="{C1D5E62C-9553-D045-847F-65659E6E1098}"/>
                </a:ext>
              </a:extLst>
            </p:cNvPr>
            <p:cNvSpPr/>
            <p:nvPr/>
          </p:nvSpPr>
          <p:spPr>
            <a:xfrm>
              <a:off x="1666692" y="2614009"/>
              <a:ext cx="2817827" cy="608676"/>
            </a:xfrm>
            <a:prstGeom prst="roundRect">
              <a:avLst>
                <a:gd name="adj" fmla="val 916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深層学習による　　　　　　　　</a:t>
              </a:r>
              <a:r>
                <a:rPr lang="ja-JP" altLang="en-US" sz="1600">
                  <a:solidFill>
                    <a:schemeClr val="accent2"/>
                  </a:solidFill>
                </a:rPr>
                <a:t>好意を含む</a:t>
              </a:r>
              <a:r>
                <a:rPr lang="en-US" altLang="ja-JP" sz="1600" dirty="0">
                  <a:solidFill>
                    <a:schemeClr val="accent2"/>
                  </a:solidFill>
                </a:rPr>
                <a:t>/</a:t>
              </a:r>
              <a:r>
                <a:rPr lang="ja-JP" altLang="en-US" sz="1600">
                  <a:solidFill>
                    <a:schemeClr val="accent2"/>
                  </a:solidFill>
                </a:rPr>
                <a:t>含まない</a:t>
              </a:r>
              <a:r>
                <a:rPr lang="ja-JP" altLang="en-US" sz="1600">
                  <a:solidFill>
                    <a:schemeClr val="tx1"/>
                  </a:solidFill>
                </a:rPr>
                <a:t>の判定</a:t>
              </a:r>
              <a:endParaRPr kumimoji="1" lang="ja-JP" altLang="en-US" sz="1600" dirty="0">
                <a:solidFill>
                  <a:schemeClr val="tx1"/>
                </a:solidFill>
              </a:endParaRPr>
            </a:p>
          </p:txBody>
        </p:sp>
      </p:grpSp>
      <p:sp>
        <p:nvSpPr>
          <p:cNvPr id="83" name="右矢印 82">
            <a:extLst>
              <a:ext uri="{FF2B5EF4-FFF2-40B4-BE49-F238E27FC236}">
                <a16:creationId xmlns:a16="http://schemas.microsoft.com/office/drawing/2014/main" xmlns="" id="{3E5E2E3A-1219-8441-80D8-EFAC9E485BBE}"/>
              </a:ext>
            </a:extLst>
          </p:cNvPr>
          <p:cNvSpPr/>
          <p:nvPr/>
        </p:nvSpPr>
        <p:spPr>
          <a:xfrm rot="5400000">
            <a:off x="4451299" y="1831118"/>
            <a:ext cx="244693" cy="69620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4" name="右矢印 83">
            <a:extLst>
              <a:ext uri="{FF2B5EF4-FFF2-40B4-BE49-F238E27FC236}">
                <a16:creationId xmlns:a16="http://schemas.microsoft.com/office/drawing/2014/main" xmlns="" id="{38D27601-C7E0-0147-81E9-AAF784CB3909}"/>
              </a:ext>
            </a:extLst>
          </p:cNvPr>
          <p:cNvSpPr/>
          <p:nvPr/>
        </p:nvSpPr>
        <p:spPr>
          <a:xfrm rot="5400000">
            <a:off x="4456564" y="3310590"/>
            <a:ext cx="244693" cy="69620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5" name="テキスト ボックス 84">
            <a:extLst>
              <a:ext uri="{FF2B5EF4-FFF2-40B4-BE49-F238E27FC236}">
                <a16:creationId xmlns:a16="http://schemas.microsoft.com/office/drawing/2014/main" xmlns="" id="{A975C2EB-5944-E24B-80CD-51963A1FA7C4}"/>
              </a:ext>
            </a:extLst>
          </p:cNvPr>
          <p:cNvSpPr txBox="1"/>
          <p:nvPr/>
        </p:nvSpPr>
        <p:spPr>
          <a:xfrm>
            <a:off x="468714" y="1404797"/>
            <a:ext cx="2195045" cy="923330"/>
          </a:xfrm>
          <a:prstGeom prst="rect">
            <a:avLst/>
          </a:prstGeom>
          <a:noFill/>
        </p:spPr>
        <p:txBody>
          <a:bodyPr wrap="square" rtlCol="0">
            <a:spAutoFit/>
          </a:bodyPr>
          <a:lstStyle/>
          <a:p>
            <a:pPr algn="ctr"/>
            <a:r>
              <a:rPr lang="ja-JP" altLang="en-US"/>
              <a:t>好意と悪意の表現の可視化による　　　　文章推敲システム</a:t>
            </a:r>
            <a:endParaRPr lang="ja-JP" altLang="en-US" dirty="0"/>
          </a:p>
        </p:txBody>
      </p:sp>
    </p:spTree>
    <p:extLst>
      <p:ext uri="{BB962C8B-B14F-4D97-AF65-F5344CB8AC3E}">
        <p14:creationId xmlns:p14="http://schemas.microsoft.com/office/powerpoint/2010/main" val="409943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75E9E7E-4459-FE4D-9F70-DC1729473F23}"/>
              </a:ext>
            </a:extLst>
          </p:cNvPr>
          <p:cNvSpPr>
            <a:spLocks noGrp="1"/>
          </p:cNvSpPr>
          <p:nvPr>
            <p:ph type="title"/>
          </p:nvPr>
        </p:nvSpPr>
        <p:spPr>
          <a:xfrm>
            <a:off x="197963" y="199801"/>
            <a:ext cx="8946037" cy="632107"/>
          </a:xfrm>
        </p:spPr>
        <p:txBody>
          <a:bodyPr/>
          <a:lstStyle/>
          <a:p>
            <a:r>
              <a:rPr kumimoji="1" lang="ja-JP" altLang="en-US" sz="3200"/>
              <a:t>単語辞書による好意と悪意を表す単語の抽出</a:t>
            </a:r>
          </a:p>
        </p:txBody>
      </p:sp>
      <p:sp>
        <p:nvSpPr>
          <p:cNvPr id="5" name="スライド番号プレースホルダー 4">
            <a:extLst>
              <a:ext uri="{FF2B5EF4-FFF2-40B4-BE49-F238E27FC236}">
                <a16:creationId xmlns:a16="http://schemas.microsoft.com/office/drawing/2014/main" xmlns="" id="{0E1C3F63-F7E0-1A46-B84D-9DC1C9EF2DEF}"/>
              </a:ext>
            </a:extLst>
          </p:cNvPr>
          <p:cNvSpPr>
            <a:spLocks noGrp="1"/>
          </p:cNvSpPr>
          <p:nvPr>
            <p:ph type="sldNum" sz="quarter" idx="12"/>
          </p:nvPr>
        </p:nvSpPr>
        <p:spPr>
          <a:xfrm>
            <a:off x="6679217" y="6460507"/>
            <a:ext cx="2057400" cy="365125"/>
          </a:xfrm>
        </p:spPr>
        <p:txBody>
          <a:bodyPr/>
          <a:lstStyle/>
          <a:p>
            <a:fld id="{3A98EE3D-8CD1-4C3F-BD1C-C98C9596463C}" type="slidenum">
              <a:rPr lang="en-US" smtClean="0"/>
              <a:pPr/>
              <a:t>8</a:t>
            </a:fld>
            <a:endParaRPr lang="en-US" dirty="0"/>
          </a:p>
        </p:txBody>
      </p:sp>
      <p:sp>
        <p:nvSpPr>
          <p:cNvPr id="7" name="コンテンツ プレースホルダー 2">
            <a:extLst>
              <a:ext uri="{FF2B5EF4-FFF2-40B4-BE49-F238E27FC236}">
                <a16:creationId xmlns:a16="http://schemas.microsoft.com/office/drawing/2014/main" xmlns="" id="{B08526EB-3F72-FF49-8C01-893661F5F623}"/>
              </a:ext>
            </a:extLst>
          </p:cNvPr>
          <p:cNvSpPr txBox="1">
            <a:spLocks/>
          </p:cNvSpPr>
          <p:nvPr/>
        </p:nvSpPr>
        <p:spPr>
          <a:xfrm>
            <a:off x="387722" y="1231275"/>
            <a:ext cx="8329231" cy="6321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2400">
                <a:latin typeface="ＭＳ Ｐゴシック" panose="020B0600070205080204" pitchFamily="50" charset="-128"/>
                <a:ea typeface="ＭＳ Ｐゴシック" panose="020B0600070205080204" pitchFamily="50" charset="-128"/>
              </a:rPr>
              <a:t>入力された文章から単語辞書に含まれている単語を抽出</a:t>
            </a:r>
            <a:endParaRPr lang="en-US" altLang="ja-JP" sz="2400" dirty="0">
              <a:latin typeface="ＭＳ Ｐゴシック" panose="020B0600070205080204" pitchFamily="50" charset="-128"/>
              <a:ea typeface="ＭＳ Ｐゴシック" panose="020B0600070205080204" pitchFamily="50" charset="-128"/>
            </a:endParaRPr>
          </a:p>
          <a:p>
            <a:endParaRPr lang="en-US" altLang="ja-JP" sz="2400" dirty="0">
              <a:latin typeface="ＭＳ Ｐゴシック" panose="020B0600070205080204" pitchFamily="50" charset="-128"/>
              <a:ea typeface="ＭＳ Ｐゴシック" panose="020B0600070205080204" pitchFamily="50" charset="-128"/>
            </a:endParaRPr>
          </a:p>
          <a:p>
            <a:pPr marL="0" indent="0">
              <a:buFont typeface="Arial" panose="020B0604020202020204" pitchFamily="34" charset="0"/>
              <a:buNone/>
            </a:pPr>
            <a:endParaRPr lang="en-US" altLang="ja-JP" sz="1200" dirty="0">
              <a:latin typeface="ＭＳ Ｐゴシック" panose="020B0600070205080204" pitchFamily="50" charset="-128"/>
              <a:ea typeface="ＭＳ Ｐゴシック" panose="020B0600070205080204" pitchFamily="50" charset="-128"/>
            </a:endParaRPr>
          </a:p>
          <a:p>
            <a:endParaRPr lang="ja-JP" altLang="en-US" sz="2400" dirty="0">
              <a:latin typeface="ＭＳ Ｐゴシック" panose="020B0600070205080204" pitchFamily="50" charset="-128"/>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xmlns="" id="{63D0A693-B18D-474D-92CD-A2C6202DE3AD}"/>
              </a:ext>
            </a:extLst>
          </p:cNvPr>
          <p:cNvSpPr txBox="1"/>
          <p:nvPr/>
        </p:nvSpPr>
        <p:spPr>
          <a:xfrm>
            <a:off x="427047" y="4634215"/>
            <a:ext cx="3005951" cy="400110"/>
          </a:xfrm>
          <a:prstGeom prst="rect">
            <a:avLst/>
          </a:prstGeom>
          <a:noFill/>
        </p:spPr>
        <p:txBody>
          <a:bodyPr wrap="none" rtlCol="0">
            <a:spAutoFit/>
          </a:bodyPr>
          <a:lstStyle/>
          <a:p>
            <a:r>
              <a:rPr kumimoji="1" lang="ja-JP" altLang="en-US" sz="2000" dirty="0">
                <a:solidFill>
                  <a:srgbClr val="1C37FF"/>
                </a:solidFill>
                <a:latin typeface="ＭＳ Ｐゴシック" panose="020B0600070205080204" pitchFamily="50" charset="-128"/>
                <a:ea typeface="ＭＳ Ｐゴシック" panose="020B0600070205080204" pitchFamily="50" charset="-128"/>
              </a:rPr>
              <a:t>＜単語辞書の構築方法＞</a:t>
            </a:r>
          </a:p>
        </p:txBody>
      </p:sp>
      <p:graphicFrame>
        <p:nvGraphicFramePr>
          <p:cNvPr id="12" name="表 11">
            <a:extLst>
              <a:ext uri="{FF2B5EF4-FFF2-40B4-BE49-F238E27FC236}">
                <a16:creationId xmlns:a16="http://schemas.microsoft.com/office/drawing/2014/main" xmlns="" id="{99CA2677-9901-8F40-82A6-2BB2FB517851}"/>
              </a:ext>
            </a:extLst>
          </p:cNvPr>
          <p:cNvGraphicFramePr>
            <a:graphicFrameLocks noGrp="1"/>
          </p:cNvGraphicFramePr>
          <p:nvPr>
            <p:extLst>
              <p:ext uri="{D42A27DB-BD31-4B8C-83A1-F6EECF244321}">
                <p14:modId xmlns:p14="http://schemas.microsoft.com/office/powerpoint/2010/main" val="3285988661"/>
              </p:ext>
            </p:extLst>
          </p:nvPr>
        </p:nvGraphicFramePr>
        <p:xfrm>
          <a:off x="427047" y="2399546"/>
          <a:ext cx="8329232" cy="1584960"/>
        </p:xfrm>
        <a:graphic>
          <a:graphicData uri="http://schemas.openxmlformats.org/drawingml/2006/table">
            <a:tbl>
              <a:tblPr firstRow="1" bandRow="1">
                <a:tableStyleId>{9DCAF9ED-07DC-4A11-8D7F-57B35C25682E}</a:tableStyleId>
              </a:tblPr>
              <a:tblGrid>
                <a:gridCol w="4164616">
                  <a:extLst>
                    <a:ext uri="{9D8B030D-6E8A-4147-A177-3AD203B41FA5}">
                      <a16:colId xmlns:a16="http://schemas.microsoft.com/office/drawing/2014/main" xmlns="" val="2908293932"/>
                    </a:ext>
                  </a:extLst>
                </a:gridCol>
                <a:gridCol w="4164616">
                  <a:extLst>
                    <a:ext uri="{9D8B030D-6E8A-4147-A177-3AD203B41FA5}">
                      <a16:colId xmlns:a16="http://schemas.microsoft.com/office/drawing/2014/main" xmlns="" val="34149813"/>
                    </a:ext>
                  </a:extLst>
                </a:gridCol>
              </a:tblGrid>
              <a:tr h="370840">
                <a:tc>
                  <a:txBody>
                    <a:bodyPr/>
                    <a:lstStyle/>
                    <a:p>
                      <a:r>
                        <a:rPr kumimoji="1" lang="ja-JP" altLang="en-US" sz="2000" b="0" dirty="0">
                          <a:solidFill>
                            <a:schemeClr val="tx1"/>
                          </a:solidFill>
                        </a:rPr>
                        <a:t>好意を表す単語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kumimoji="1" lang="ja-JP" altLang="en-US" sz="2000" b="0" dirty="0">
                          <a:solidFill>
                            <a:schemeClr val="tx1"/>
                          </a:solidFill>
                        </a:rPr>
                        <a:t>悪意を表す単語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xmlns="" val="997462232"/>
                  </a:ext>
                </a:extLst>
              </a:tr>
              <a:tr h="370840">
                <a:tc>
                  <a:txBody>
                    <a:bodyPr/>
                    <a:lstStyle/>
                    <a:p>
                      <a:r>
                        <a:rPr kumimoji="1" lang="ja-JP" altLang="en-US" sz="1800" dirty="0"/>
                        <a:t>カッコいい，素晴らしい，素敵，優しい，爽やか，冷静，可愛い，頼もしい，大好き，愛してる，おめでとう，ご苦労様，お疲れ様，頑張れ，ドンマイ，</a:t>
                      </a:r>
                      <a:r>
                        <a:rPr kumimoji="1" lang="ja-JP" altLang="en-US" sz="1800"/>
                        <a:t>ありがとう</a:t>
                      </a:r>
                      <a:r>
                        <a:rPr kumimoji="1" lang="en-US" altLang="ja-JP" sz="1800" dirty="0"/>
                        <a:t>, </a:t>
                      </a:r>
                      <a:r>
                        <a:rPr kumimoji="1" lang="en-US" altLang="ja-JP" sz="1800" dirty="0" err="1"/>
                        <a:t>etc</a:t>
                      </a:r>
                      <a:r>
                        <a:rPr kumimoji="1" lang="en-US" altLang="ja-JP" sz="1800" dirty="0"/>
                        <a:t>…</a:t>
                      </a:r>
                      <a:endParaRPr kumimoji="1" lang="ja-JP"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800" dirty="0"/>
                        <a:t>不細工，役立たず，意地悪，自己中心，情けない，無神経，下品，大嫌い，無理，面倒くさい，出来ない，やだ，ムカつく，手に負えない，ウザい，</a:t>
                      </a:r>
                      <a:r>
                        <a:rPr kumimoji="1" lang="en-US" altLang="ja-JP" sz="1800" dirty="0"/>
                        <a:t>etc…</a:t>
                      </a:r>
                      <a:endParaRPr kumimoji="1" lang="ja-JP"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4216485619"/>
                  </a:ext>
                </a:extLst>
              </a:tr>
            </a:tbl>
          </a:graphicData>
        </a:graphic>
      </p:graphicFrame>
      <p:sp>
        <p:nvSpPr>
          <p:cNvPr id="13" name="テキスト ボックス 12">
            <a:extLst>
              <a:ext uri="{FF2B5EF4-FFF2-40B4-BE49-F238E27FC236}">
                <a16:creationId xmlns:a16="http://schemas.microsoft.com/office/drawing/2014/main" xmlns="" id="{F71039A1-53D9-6545-A3B9-99258E338475}"/>
              </a:ext>
            </a:extLst>
          </p:cNvPr>
          <p:cNvSpPr txBox="1"/>
          <p:nvPr/>
        </p:nvSpPr>
        <p:spPr>
          <a:xfrm>
            <a:off x="427047" y="1881728"/>
            <a:ext cx="5500224" cy="461665"/>
          </a:xfrm>
          <a:prstGeom prst="rect">
            <a:avLst/>
          </a:prstGeom>
          <a:noFill/>
        </p:spPr>
        <p:txBody>
          <a:bodyPr wrap="none" rtlCol="0">
            <a:spAutoFit/>
          </a:bodyPr>
          <a:lstStyle/>
          <a:p>
            <a:r>
              <a:rPr kumimoji="1" lang="ja-JP" altLang="en-US" sz="2400">
                <a:solidFill>
                  <a:srgbClr val="1C37FF"/>
                </a:solidFill>
                <a:latin typeface="ＭＳ Ｐゴシック" panose="020B0600070205080204" pitchFamily="50" charset="-128"/>
                <a:ea typeface="ＭＳ Ｐゴシック" panose="020B0600070205080204" pitchFamily="50" charset="-128"/>
              </a:rPr>
              <a:t>＜用意した好意</a:t>
            </a:r>
            <a:r>
              <a:rPr kumimoji="1" lang="ja-JP" altLang="en-US" sz="2400" dirty="0">
                <a:solidFill>
                  <a:srgbClr val="1C37FF"/>
                </a:solidFill>
                <a:latin typeface="ＭＳ Ｐゴシック" panose="020B0600070205080204" pitchFamily="50" charset="-128"/>
                <a:ea typeface="ＭＳ Ｐゴシック" panose="020B0600070205080204" pitchFamily="50" charset="-128"/>
              </a:rPr>
              <a:t>と悪意を</a:t>
            </a:r>
            <a:r>
              <a:rPr kumimoji="1" lang="ja-JP" altLang="en-US" sz="2400">
                <a:solidFill>
                  <a:srgbClr val="1C37FF"/>
                </a:solidFill>
                <a:latin typeface="ＭＳ Ｐゴシック" panose="020B0600070205080204" pitchFamily="50" charset="-128"/>
                <a:ea typeface="ＭＳ Ｐゴシック" panose="020B0600070205080204" pitchFamily="50" charset="-128"/>
              </a:rPr>
              <a:t>表す単語辞書＞</a:t>
            </a:r>
            <a:endParaRPr kumimoji="1" lang="ja-JP" altLang="en-US" sz="2400" dirty="0">
              <a:solidFill>
                <a:srgbClr val="1C37FF"/>
              </a:solidFill>
              <a:latin typeface="ＭＳ Ｐゴシック" panose="020B0600070205080204" pitchFamily="50" charset="-128"/>
              <a:ea typeface="ＭＳ Ｐゴシック" panose="020B0600070205080204" pitchFamily="50" charset="-128"/>
            </a:endParaRPr>
          </a:p>
        </p:txBody>
      </p:sp>
      <p:sp>
        <p:nvSpPr>
          <p:cNvPr id="15" name="正方形/長方形 14">
            <a:extLst>
              <a:ext uri="{FF2B5EF4-FFF2-40B4-BE49-F238E27FC236}">
                <a16:creationId xmlns:a16="http://schemas.microsoft.com/office/drawing/2014/main" xmlns="" id="{54E7CFC8-C917-9842-84A2-B36D6859BE7C}"/>
              </a:ext>
            </a:extLst>
          </p:cNvPr>
          <p:cNvSpPr/>
          <p:nvPr/>
        </p:nvSpPr>
        <p:spPr>
          <a:xfrm>
            <a:off x="427047" y="5034325"/>
            <a:ext cx="7793844" cy="646331"/>
          </a:xfrm>
          <a:prstGeom prst="rect">
            <a:avLst/>
          </a:prstGeom>
        </p:spPr>
        <p:txBody>
          <a:bodyPr wrap="square">
            <a:spAutoFit/>
          </a:bodyPr>
          <a:lstStyle/>
          <a:p>
            <a:r>
              <a:rPr lang="en-US" altLang="ja-JP" dirty="0">
                <a:latin typeface="ＭＳ Ｐゴシック" panose="020B0600070205080204" pitchFamily="50" charset="-128"/>
                <a:ea typeface="ＭＳ Ｐゴシック" panose="020B0600070205080204" pitchFamily="50" charset="-128"/>
              </a:rPr>
              <a:t>Twitter</a:t>
            </a:r>
            <a:r>
              <a:rPr lang="ja-JP" altLang="en-US">
                <a:latin typeface="ＭＳ Ｐゴシック" panose="020B0600070205080204" pitchFamily="50" charset="-128"/>
                <a:ea typeface="ＭＳ Ｐゴシック" panose="020B0600070205080204" pitchFamily="50" charset="-128"/>
              </a:rPr>
              <a:t>上のツイートとリプライのデータ集合から</a:t>
            </a:r>
            <a:endParaRPr lang="en-US" altLang="ja-JP" dirty="0">
              <a:latin typeface="ＭＳ Ｐゴシック" panose="020B0600070205080204" pitchFamily="50" charset="-128"/>
              <a:ea typeface="ＭＳ Ｐゴシック" panose="020B0600070205080204" pitchFamily="50" charset="-128"/>
            </a:endParaRPr>
          </a:p>
          <a:p>
            <a:r>
              <a:rPr lang="ja-JP" altLang="en-US">
                <a:latin typeface="ＭＳ Ｐゴシック" panose="020B0600070205080204" pitchFamily="50" charset="-128"/>
                <a:ea typeface="ＭＳ Ｐゴシック" panose="020B0600070205080204" pitchFamily="50" charset="-128"/>
              </a:rPr>
              <a:t>「喜び」または「悲しみ」を表すリプライの元ツイートに含まれる高頻度語を抽出</a:t>
            </a:r>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6314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95CEA2D-6B34-2049-90F3-5CC9B82D9119}"/>
              </a:ext>
            </a:extLst>
          </p:cNvPr>
          <p:cNvSpPr>
            <a:spLocks noGrp="1"/>
          </p:cNvSpPr>
          <p:nvPr>
            <p:ph type="title"/>
          </p:nvPr>
        </p:nvSpPr>
        <p:spPr>
          <a:xfrm>
            <a:off x="191680" y="136524"/>
            <a:ext cx="8544936" cy="549274"/>
          </a:xfrm>
        </p:spPr>
        <p:txBody>
          <a:bodyPr/>
          <a:lstStyle/>
          <a:p>
            <a:r>
              <a:rPr lang="ja-JP" altLang="en-US" sz="3600"/>
              <a:t>深層学習による好意と悪意を表す文の抽出</a:t>
            </a:r>
            <a:endParaRPr kumimoji="1" lang="ja-JP" altLang="en-US" sz="3600"/>
          </a:p>
        </p:txBody>
      </p:sp>
      <p:sp>
        <p:nvSpPr>
          <p:cNvPr id="4" name="スライド番号プレースホルダー 3">
            <a:extLst>
              <a:ext uri="{FF2B5EF4-FFF2-40B4-BE49-F238E27FC236}">
                <a16:creationId xmlns:a16="http://schemas.microsoft.com/office/drawing/2014/main" xmlns="" id="{D88BC9C0-5E8D-CD40-A929-6A550127574F}"/>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
        <p:nvSpPr>
          <p:cNvPr id="6" name="コンテンツ プレースホルダー 2">
            <a:extLst>
              <a:ext uri="{FF2B5EF4-FFF2-40B4-BE49-F238E27FC236}">
                <a16:creationId xmlns:a16="http://schemas.microsoft.com/office/drawing/2014/main" xmlns="" id="{A1C214DD-F6F5-0342-80DD-648ABC677124}"/>
              </a:ext>
            </a:extLst>
          </p:cNvPr>
          <p:cNvSpPr txBox="1">
            <a:spLocks/>
          </p:cNvSpPr>
          <p:nvPr/>
        </p:nvSpPr>
        <p:spPr>
          <a:xfrm>
            <a:off x="416092" y="992778"/>
            <a:ext cx="8329233" cy="53498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800" b="0" i="0" kern="1200">
                <a:solidFill>
                  <a:schemeClr val="tx1"/>
                </a:solidFill>
                <a:latin typeface="MS PGothic" panose="020B0600070205080204" pitchFamily="34" charset="-128"/>
                <a:ea typeface="MS PGothic" panose="020B060007020508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b="0" i="0" kern="1200">
                <a:solidFill>
                  <a:schemeClr val="tx1"/>
                </a:solidFill>
                <a:latin typeface="MS PGothic" panose="020B0600070205080204" pitchFamily="34" charset="-128"/>
                <a:ea typeface="MS PGothic" panose="020B060007020508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b="0" i="0" kern="1200">
                <a:solidFill>
                  <a:schemeClr val="tx1"/>
                </a:solidFill>
                <a:latin typeface="MS PGothic" panose="020B0600070205080204" pitchFamily="34" charset="-128"/>
                <a:ea typeface="MS PGothic" panose="020B060007020508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400" b="0" i="0" kern="1200">
                <a:solidFill>
                  <a:schemeClr val="tx1"/>
                </a:solidFill>
                <a:latin typeface="MS PGothic" panose="020B0600070205080204" pitchFamily="34" charset="-128"/>
                <a:ea typeface="MS PGothic" panose="020B060007020508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b="0" i="0" kern="1200">
                <a:solidFill>
                  <a:schemeClr val="tx1"/>
                </a:solidFill>
                <a:latin typeface="MS PGothic" panose="020B0600070205080204" pitchFamily="34" charset="-128"/>
                <a:ea typeface="MS PGothic" panose="020B060007020508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nSpc>
                <a:spcPct val="100000"/>
              </a:lnSpc>
            </a:pPr>
            <a:r>
              <a:rPr lang="ja-JP" altLang="en-US" sz="2400">
                <a:solidFill>
                  <a:schemeClr val="accent2"/>
                </a:solidFill>
                <a:latin typeface="ＭＳ Ｐゴシック" panose="020B0600070205080204" pitchFamily="50" charset="-128"/>
                <a:ea typeface="ＭＳ Ｐゴシック" panose="020B0600070205080204" pitchFamily="50" charset="-128"/>
              </a:rPr>
              <a:t>好意モデル</a:t>
            </a:r>
            <a:r>
              <a:rPr lang="ja-JP" altLang="en-US" sz="2400">
                <a:latin typeface="ＭＳ Ｐゴシック" panose="020B0600070205080204" pitchFamily="50" charset="-128"/>
                <a:ea typeface="ＭＳ Ｐゴシック" panose="020B0600070205080204" pitchFamily="50" charset="-128"/>
              </a:rPr>
              <a:t>・</a:t>
            </a:r>
            <a:r>
              <a:rPr lang="ja-JP" altLang="en-US" sz="2400">
                <a:solidFill>
                  <a:schemeClr val="accent1"/>
                </a:solidFill>
                <a:latin typeface="ＭＳ Ｐゴシック" panose="020B0600070205080204" pitchFamily="50" charset="-128"/>
                <a:ea typeface="ＭＳ Ｐゴシック" panose="020B0600070205080204" pitchFamily="50" charset="-128"/>
              </a:rPr>
              <a:t>悪意モデル</a:t>
            </a:r>
            <a:r>
              <a:rPr lang="ja-JP" altLang="en-US" sz="2400">
                <a:latin typeface="ＭＳ Ｐゴシック" panose="020B0600070205080204" pitchFamily="50" charset="-128"/>
                <a:ea typeface="ＭＳ Ｐゴシック" panose="020B0600070205080204" pitchFamily="50" charset="-128"/>
              </a:rPr>
              <a:t>を学習し各文を判定</a:t>
            </a:r>
            <a:endParaRPr lang="en-US" altLang="ja-JP" sz="2400" dirty="0">
              <a:latin typeface="ＭＳ Ｐゴシック" panose="020B0600070205080204" pitchFamily="50" charset="-128"/>
              <a:ea typeface="ＭＳ Ｐゴシック" panose="020B0600070205080204" pitchFamily="50" charset="-128"/>
            </a:endParaRPr>
          </a:p>
          <a:p>
            <a:pPr lvl="1">
              <a:lnSpc>
                <a:spcPct val="100000"/>
              </a:lnSpc>
            </a:pPr>
            <a:r>
              <a:rPr lang="ja-JP" altLang="en-US" sz="2000">
                <a:solidFill>
                  <a:schemeClr val="accent2"/>
                </a:solidFill>
                <a:latin typeface="ＭＳ Ｐゴシック" panose="020B0600070205080204" pitchFamily="50" charset="-128"/>
                <a:ea typeface="ＭＳ Ｐゴシック" panose="020B0600070205080204" pitchFamily="50" charset="-128"/>
              </a:rPr>
              <a:t>好意モデル</a:t>
            </a:r>
            <a:r>
              <a:rPr lang="ja-JP" altLang="en-US" sz="2000">
                <a:latin typeface="ＭＳ Ｐゴシック" panose="020B0600070205080204" pitchFamily="50" charset="-128"/>
                <a:ea typeface="ＭＳ Ｐゴシック" panose="020B0600070205080204" pitchFamily="50" charset="-128"/>
              </a:rPr>
              <a:t>：各文の</a:t>
            </a:r>
            <a:r>
              <a:rPr lang="ja-JP" altLang="en-US" sz="2000">
                <a:solidFill>
                  <a:schemeClr val="accent2"/>
                </a:solidFill>
              </a:rPr>
              <a:t>好意を表す</a:t>
            </a:r>
            <a:r>
              <a:rPr lang="en-US" altLang="ja-JP" sz="2000" dirty="0">
                <a:solidFill>
                  <a:schemeClr val="accent2"/>
                </a:solidFill>
              </a:rPr>
              <a:t>/</a:t>
            </a:r>
            <a:r>
              <a:rPr lang="ja-JP" altLang="en-US" sz="2000">
                <a:solidFill>
                  <a:schemeClr val="accent2"/>
                </a:solidFill>
              </a:rPr>
              <a:t>表さない</a:t>
            </a:r>
            <a:r>
              <a:rPr lang="ja-JP" altLang="en-US" sz="2000"/>
              <a:t>を判定</a:t>
            </a:r>
            <a:endParaRPr lang="en-US" altLang="ja-JP" sz="2000" dirty="0"/>
          </a:p>
          <a:p>
            <a:pPr lvl="1">
              <a:lnSpc>
                <a:spcPct val="100000"/>
              </a:lnSpc>
            </a:pPr>
            <a:r>
              <a:rPr lang="ja-JP" altLang="en-US" sz="2000">
                <a:solidFill>
                  <a:schemeClr val="accent1"/>
                </a:solidFill>
                <a:latin typeface="ＭＳ Ｐゴシック" panose="020B0600070205080204" pitchFamily="50" charset="-128"/>
                <a:ea typeface="ＭＳ Ｐゴシック" panose="020B0600070205080204" pitchFamily="50" charset="-128"/>
              </a:rPr>
              <a:t>悪意モデル</a:t>
            </a:r>
            <a:r>
              <a:rPr lang="ja-JP" altLang="en-US" sz="2000">
                <a:latin typeface="ＭＳ Ｐゴシック" panose="020B0600070205080204" pitchFamily="50" charset="-128"/>
                <a:ea typeface="ＭＳ Ｐゴシック" panose="020B0600070205080204" pitchFamily="50" charset="-128"/>
              </a:rPr>
              <a:t>：各文の</a:t>
            </a:r>
            <a:r>
              <a:rPr lang="ja-JP" altLang="en-US" sz="2000">
                <a:solidFill>
                  <a:schemeClr val="accent1"/>
                </a:solidFill>
                <a:latin typeface="ＭＳ Ｐゴシック" panose="020B0600070205080204" pitchFamily="50" charset="-128"/>
                <a:ea typeface="ＭＳ Ｐゴシック" panose="020B0600070205080204" pitchFamily="50" charset="-128"/>
              </a:rPr>
              <a:t>悪意を表す</a:t>
            </a:r>
            <a:r>
              <a:rPr lang="en-US" altLang="ja-JP" sz="2000" dirty="0">
                <a:solidFill>
                  <a:schemeClr val="accent1"/>
                </a:solidFill>
                <a:latin typeface="ＭＳ Ｐゴシック" panose="020B0600070205080204" pitchFamily="50" charset="-128"/>
                <a:ea typeface="ＭＳ Ｐゴシック" panose="020B0600070205080204" pitchFamily="50" charset="-128"/>
              </a:rPr>
              <a:t>/</a:t>
            </a:r>
            <a:r>
              <a:rPr lang="ja-JP" altLang="en-US" sz="2000">
                <a:solidFill>
                  <a:schemeClr val="accent1"/>
                </a:solidFill>
                <a:latin typeface="ＭＳ Ｐゴシック" panose="020B0600070205080204" pitchFamily="50" charset="-128"/>
                <a:ea typeface="ＭＳ Ｐゴシック" panose="020B0600070205080204" pitchFamily="50" charset="-128"/>
              </a:rPr>
              <a:t>表さない</a:t>
            </a:r>
            <a:r>
              <a:rPr lang="ja-JP" altLang="en-US" sz="2000">
                <a:latin typeface="ＭＳ Ｐゴシック" panose="020B0600070205080204" pitchFamily="50" charset="-128"/>
                <a:ea typeface="ＭＳ Ｐゴシック" panose="020B0600070205080204" pitchFamily="50" charset="-128"/>
              </a:rPr>
              <a:t>を判定</a:t>
            </a:r>
            <a:endParaRPr lang="en-US" altLang="ja-JP" sz="2000" dirty="0">
              <a:latin typeface="ＭＳ Ｐゴシック" panose="020B0600070205080204" pitchFamily="50" charset="-128"/>
              <a:ea typeface="ＭＳ Ｐゴシック" panose="020B0600070205080204" pitchFamily="50" charset="-128"/>
            </a:endParaRPr>
          </a:p>
          <a:p>
            <a:pPr>
              <a:lnSpc>
                <a:spcPct val="100000"/>
              </a:lnSpc>
            </a:pPr>
            <a:r>
              <a:rPr lang="ja-JP" altLang="en-US" sz="2400">
                <a:latin typeface="ＭＳ Ｐゴシック" panose="020B0600070205080204" pitchFamily="50" charset="-128"/>
                <a:ea typeface="ＭＳ Ｐゴシック" panose="020B0600070205080204" pitchFamily="50" charset="-128"/>
              </a:rPr>
              <a:t>好意・悪意を表す度合いを</a:t>
            </a:r>
            <a:r>
              <a:rPr lang="en-US" altLang="ja-JP" sz="2400" dirty="0">
                <a:latin typeface="ＭＳ Ｐゴシック" panose="020B0600070205080204" pitchFamily="50" charset="-128"/>
                <a:ea typeface="ＭＳ Ｐゴシック" panose="020B0600070205080204" pitchFamily="50" charset="-128"/>
              </a:rPr>
              <a:t>0〜1</a:t>
            </a:r>
            <a:r>
              <a:rPr lang="ja-JP" altLang="en-US" sz="2400">
                <a:latin typeface="ＭＳ Ｐゴシック" panose="020B0600070205080204" pitchFamily="50" charset="-128"/>
                <a:ea typeface="ＭＳ Ｐゴシック" panose="020B0600070205080204" pitchFamily="50" charset="-128"/>
              </a:rPr>
              <a:t>の範囲で出力</a:t>
            </a:r>
            <a:endParaRPr lang="en-US" altLang="ja-JP" sz="2400" dirty="0">
              <a:latin typeface="ＭＳ Ｐゴシック" panose="020B0600070205080204" pitchFamily="50" charset="-128"/>
              <a:ea typeface="ＭＳ Ｐゴシック" panose="020B0600070205080204" pitchFamily="50" charset="-128"/>
            </a:endParaRPr>
          </a:p>
          <a:p>
            <a:pPr lvl="1">
              <a:lnSpc>
                <a:spcPct val="100000"/>
              </a:lnSpc>
            </a:pPr>
            <a:r>
              <a:rPr lang="en-US" altLang="ja-JP" sz="2000" dirty="0">
                <a:latin typeface="ＭＳ Ｐゴシック" panose="020B0600070205080204" pitchFamily="50" charset="-128"/>
                <a:ea typeface="ＭＳ Ｐゴシック" panose="020B0600070205080204" pitchFamily="50" charset="-128"/>
              </a:rPr>
              <a:t>0.5</a:t>
            </a:r>
            <a:r>
              <a:rPr lang="ja-JP" altLang="en-US" sz="2000">
                <a:latin typeface="ＭＳ Ｐゴシック" panose="020B0600070205080204" pitchFamily="50" charset="-128"/>
                <a:ea typeface="ＭＳ Ｐゴシック" panose="020B0600070205080204" pitchFamily="50" charset="-128"/>
              </a:rPr>
              <a:t>以上の文を好意・悪意を表す文として抽出</a:t>
            </a:r>
            <a:endParaRPr lang="en-US" altLang="ja-JP" sz="2000"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a typeface="ＭＳ Ｐゴシック" panose="020B0600070205080204" pitchFamily="50" charset="-128"/>
            </a:endParaRPr>
          </a:p>
          <a:p>
            <a:pPr marL="0" indent="0">
              <a:lnSpc>
                <a:spcPct val="100000"/>
              </a:lnSpc>
              <a:buNone/>
            </a:pPr>
            <a:endParaRPr lang="en-US" altLang="ja-JP" dirty="0">
              <a:latin typeface="ＭＳ Ｐゴシック" panose="020B0600070205080204" pitchFamily="50" charset="-128"/>
              <a:ea typeface="ＭＳ Ｐゴシック" panose="020B0600070205080204" pitchFamily="50" charset="-128"/>
            </a:endParaRPr>
          </a:p>
          <a:p>
            <a:pPr marL="0" indent="0">
              <a:lnSpc>
                <a:spcPct val="100000"/>
              </a:lnSpc>
              <a:buFont typeface="Arial" panose="020B0604020202020204" pitchFamily="34" charset="0"/>
              <a:buNone/>
            </a:pPr>
            <a:endParaRPr lang="en-US" altLang="ja-JP" sz="1400" dirty="0">
              <a:latin typeface="ＭＳ Ｐゴシック" panose="020B0600070205080204" pitchFamily="50" charset="-128"/>
              <a:ea typeface="ＭＳ Ｐゴシック" panose="020B0600070205080204" pitchFamily="50" charset="-128"/>
            </a:endParaRPr>
          </a:p>
          <a:p>
            <a:pPr>
              <a:lnSpc>
                <a:spcPct val="100000"/>
              </a:lnSpc>
            </a:pPr>
            <a:endParaRPr lang="ja-JP" altLang="en-US" sz="2400" dirty="0">
              <a:latin typeface="ＭＳ Ｐゴシック" panose="020B0600070205080204" pitchFamily="50" charset="-128"/>
              <a:ea typeface="ＭＳ Ｐゴシック" panose="020B0600070205080204" pitchFamily="50" charset="-128"/>
            </a:endParaRPr>
          </a:p>
        </p:txBody>
      </p:sp>
      <p:grpSp>
        <p:nvGrpSpPr>
          <p:cNvPr id="3" name="グループ化 2">
            <a:extLst>
              <a:ext uri="{FF2B5EF4-FFF2-40B4-BE49-F238E27FC236}">
                <a16:creationId xmlns:a16="http://schemas.microsoft.com/office/drawing/2014/main" xmlns="" id="{D5A2E421-1C35-0A4F-8764-BA6C915B2F5A}"/>
              </a:ext>
            </a:extLst>
          </p:cNvPr>
          <p:cNvGrpSpPr/>
          <p:nvPr/>
        </p:nvGrpSpPr>
        <p:grpSpPr>
          <a:xfrm>
            <a:off x="686801" y="3493016"/>
            <a:ext cx="7677040" cy="1910680"/>
            <a:chOff x="670021" y="4266021"/>
            <a:chExt cx="7677040" cy="1910680"/>
          </a:xfrm>
        </p:grpSpPr>
        <p:grpSp>
          <p:nvGrpSpPr>
            <p:cNvPr id="7" name="グループ化 6">
              <a:extLst>
                <a:ext uri="{FF2B5EF4-FFF2-40B4-BE49-F238E27FC236}">
                  <a16:creationId xmlns:a16="http://schemas.microsoft.com/office/drawing/2014/main" xmlns="" id="{A5317661-23A8-604C-BD58-C7259538BD57}"/>
                </a:ext>
              </a:extLst>
            </p:cNvPr>
            <p:cNvGrpSpPr/>
            <p:nvPr/>
          </p:nvGrpSpPr>
          <p:grpSpPr>
            <a:xfrm>
              <a:off x="670021" y="4266021"/>
              <a:ext cx="6125939" cy="1910680"/>
              <a:chOff x="736010" y="4040194"/>
              <a:chExt cx="6125939" cy="2085522"/>
            </a:xfrm>
          </p:grpSpPr>
          <p:sp>
            <p:nvSpPr>
              <p:cNvPr id="8" name="角丸四角形 7">
                <a:extLst>
                  <a:ext uri="{FF2B5EF4-FFF2-40B4-BE49-F238E27FC236}">
                    <a16:creationId xmlns:a16="http://schemas.microsoft.com/office/drawing/2014/main" xmlns="" id="{B92BADA2-5E9F-5A48-88DF-E7AE1F101986}"/>
                  </a:ext>
                </a:extLst>
              </p:cNvPr>
              <p:cNvSpPr/>
              <p:nvPr/>
            </p:nvSpPr>
            <p:spPr>
              <a:xfrm>
                <a:off x="3193654" y="4040194"/>
                <a:ext cx="2846073" cy="387610"/>
              </a:xfrm>
              <a:prstGeom prst="roundRect">
                <a:avLst>
                  <a:gd name="adj" fmla="val 207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入力：文章中の</a:t>
                </a:r>
                <a:r>
                  <a:rPr kumimoji="1" lang="ja-JP" altLang="en-US">
                    <a:solidFill>
                      <a:schemeClr val="tx1"/>
                    </a:solidFill>
                  </a:rPr>
                  <a:t>各文</a:t>
                </a:r>
                <a:endParaRPr kumimoji="1" lang="ja-JP" altLang="en-US" dirty="0">
                  <a:solidFill>
                    <a:schemeClr val="tx1"/>
                  </a:solidFill>
                </a:endParaRPr>
              </a:p>
            </p:txBody>
          </p:sp>
          <p:sp>
            <p:nvSpPr>
              <p:cNvPr id="9" name="角丸四角形 8">
                <a:extLst>
                  <a:ext uri="{FF2B5EF4-FFF2-40B4-BE49-F238E27FC236}">
                    <a16:creationId xmlns:a16="http://schemas.microsoft.com/office/drawing/2014/main" xmlns="" id="{B87EC760-9695-534E-80B0-F356CB259677}"/>
                  </a:ext>
                </a:extLst>
              </p:cNvPr>
              <p:cNvSpPr/>
              <p:nvPr/>
            </p:nvSpPr>
            <p:spPr>
              <a:xfrm>
                <a:off x="736010" y="4857409"/>
                <a:ext cx="3152141" cy="370610"/>
              </a:xfrm>
              <a:prstGeom prst="roundRect">
                <a:avLst>
                  <a:gd name="adj" fmla="val 2076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好意モデルによる判定</a:t>
                </a:r>
                <a:endParaRPr kumimoji="1" lang="ja-JP" altLang="en-US" dirty="0">
                  <a:solidFill>
                    <a:schemeClr val="tx1"/>
                  </a:solidFill>
                </a:endParaRPr>
              </a:p>
            </p:txBody>
          </p:sp>
          <p:sp>
            <p:nvSpPr>
              <p:cNvPr id="13" name="角丸四角形 12">
                <a:extLst>
                  <a:ext uri="{FF2B5EF4-FFF2-40B4-BE49-F238E27FC236}">
                    <a16:creationId xmlns:a16="http://schemas.microsoft.com/office/drawing/2014/main" xmlns="" id="{00618D4B-87E5-4440-925F-46485F9863A5}"/>
                  </a:ext>
                </a:extLst>
              </p:cNvPr>
              <p:cNvSpPr/>
              <p:nvPr/>
            </p:nvSpPr>
            <p:spPr>
              <a:xfrm>
                <a:off x="3203035" y="5726219"/>
                <a:ext cx="2846073" cy="399497"/>
              </a:xfrm>
              <a:prstGeom prst="roundRect">
                <a:avLst>
                  <a:gd name="adj" fmla="val 207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出力：好意・悪意を表す文</a:t>
                </a:r>
                <a:endParaRPr kumimoji="1" lang="ja-JP" altLang="en-US" dirty="0">
                  <a:solidFill>
                    <a:schemeClr val="tx1"/>
                  </a:solidFill>
                </a:endParaRPr>
              </a:p>
            </p:txBody>
          </p:sp>
          <p:cxnSp>
            <p:nvCxnSpPr>
              <p:cNvPr id="16" name="カギ線コネクタ 15">
                <a:extLst>
                  <a:ext uri="{FF2B5EF4-FFF2-40B4-BE49-F238E27FC236}">
                    <a16:creationId xmlns:a16="http://schemas.microsoft.com/office/drawing/2014/main" xmlns="" id="{764D6219-A5DA-3242-A5CA-133C1B2458FE}"/>
                  </a:ext>
                </a:extLst>
              </p:cNvPr>
              <p:cNvCxnSpPr>
                <a:cxnSpLocks/>
              </p:cNvCxnSpPr>
              <p:nvPr/>
            </p:nvCxnSpPr>
            <p:spPr>
              <a:xfrm rot="5400000">
                <a:off x="3336123" y="3550502"/>
                <a:ext cx="271943" cy="2312935"/>
              </a:xfrm>
              <a:prstGeom prst="bentConnector3">
                <a:avLst>
                  <a:gd name="adj1" fmla="val 1093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カギ線コネクタ 16">
                <a:extLst>
                  <a:ext uri="{FF2B5EF4-FFF2-40B4-BE49-F238E27FC236}">
                    <a16:creationId xmlns:a16="http://schemas.microsoft.com/office/drawing/2014/main" xmlns="" id="{B83009FA-FD09-B243-AB92-90200BB51649}"/>
                  </a:ext>
                </a:extLst>
              </p:cNvPr>
              <p:cNvCxnSpPr>
                <a:cxnSpLocks/>
              </p:cNvCxnSpPr>
              <p:nvPr/>
            </p:nvCxnSpPr>
            <p:spPr>
              <a:xfrm rot="16200000" flipH="1">
                <a:off x="5550656" y="3542635"/>
                <a:ext cx="271943" cy="2312935"/>
              </a:xfrm>
              <a:prstGeom prst="bentConnector3">
                <a:avLst>
                  <a:gd name="adj1" fmla="val 1093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xmlns="" id="{2F1F45FB-B21D-824B-8637-0BBD57E2EFC6}"/>
                  </a:ext>
                </a:extLst>
              </p:cNvPr>
              <p:cNvGrpSpPr/>
              <p:nvPr/>
            </p:nvGrpSpPr>
            <p:grpSpPr>
              <a:xfrm>
                <a:off x="2284388" y="5250038"/>
                <a:ext cx="4577561" cy="470072"/>
                <a:chOff x="2255462" y="5250038"/>
                <a:chExt cx="4674695" cy="470072"/>
              </a:xfrm>
            </p:grpSpPr>
            <p:cxnSp>
              <p:nvCxnSpPr>
                <p:cNvPr id="20" name="直線コネクタ 19">
                  <a:extLst>
                    <a:ext uri="{FF2B5EF4-FFF2-40B4-BE49-F238E27FC236}">
                      <a16:creationId xmlns:a16="http://schemas.microsoft.com/office/drawing/2014/main" xmlns="" id="{F45E210A-7550-E34D-A8B0-57A26FFBC8AD}"/>
                    </a:ext>
                  </a:extLst>
                </p:cNvPr>
                <p:cNvCxnSpPr/>
                <p:nvPr/>
              </p:nvCxnSpPr>
              <p:spPr>
                <a:xfrm>
                  <a:off x="2283743" y="5250038"/>
                  <a:ext cx="0" cy="2175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xmlns="" id="{0A38F701-1A1D-2743-89E1-02D75F46CFCB}"/>
                    </a:ext>
                  </a:extLst>
                </p:cNvPr>
                <p:cNvCxnSpPr/>
                <p:nvPr/>
              </p:nvCxnSpPr>
              <p:spPr>
                <a:xfrm>
                  <a:off x="6904658" y="5250038"/>
                  <a:ext cx="0" cy="2175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xmlns="" id="{FE6C46F9-7015-1F4E-A74A-17AB8CDC799B}"/>
                    </a:ext>
                  </a:extLst>
                </p:cNvPr>
                <p:cNvCxnSpPr>
                  <a:cxnSpLocks/>
                </p:cNvCxnSpPr>
                <p:nvPr/>
              </p:nvCxnSpPr>
              <p:spPr>
                <a:xfrm>
                  <a:off x="4637209" y="5467546"/>
                  <a:ext cx="0" cy="2525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F9667B3D-51A2-5948-8469-DAA383466036}"/>
                    </a:ext>
                  </a:extLst>
                </p:cNvPr>
                <p:cNvCxnSpPr>
                  <a:cxnSpLocks/>
                </p:cNvCxnSpPr>
                <p:nvPr/>
              </p:nvCxnSpPr>
              <p:spPr>
                <a:xfrm>
                  <a:off x="2255462" y="5467546"/>
                  <a:ext cx="234206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121A5079-CCD9-7A45-9488-F7D4C98BB34B}"/>
                    </a:ext>
                  </a:extLst>
                </p:cNvPr>
                <p:cNvCxnSpPr>
                  <a:cxnSpLocks/>
                </p:cNvCxnSpPr>
                <p:nvPr/>
              </p:nvCxnSpPr>
              <p:spPr>
                <a:xfrm>
                  <a:off x="4588096" y="5467546"/>
                  <a:ext cx="234206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直線コネクタ 18">
                <a:extLst>
                  <a:ext uri="{FF2B5EF4-FFF2-40B4-BE49-F238E27FC236}">
                    <a16:creationId xmlns:a16="http://schemas.microsoft.com/office/drawing/2014/main" xmlns="" id="{71305B16-D2D0-2B4C-850F-D4B19DB114FD}"/>
                  </a:ext>
                </a:extLst>
              </p:cNvPr>
              <p:cNvCxnSpPr>
                <a:cxnSpLocks/>
                <a:stCxn id="8" idx="2"/>
              </p:cNvCxnSpPr>
              <p:nvPr/>
            </p:nvCxnSpPr>
            <p:spPr>
              <a:xfrm flipH="1">
                <a:off x="4616645" y="4427804"/>
                <a:ext cx="46" cy="1608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角丸四角形 24">
              <a:extLst>
                <a:ext uri="{FF2B5EF4-FFF2-40B4-BE49-F238E27FC236}">
                  <a16:creationId xmlns:a16="http://schemas.microsoft.com/office/drawing/2014/main" xmlns="" id="{FD57E4BD-03BC-3642-95A0-05997B7B8621}"/>
                </a:ext>
              </a:extLst>
            </p:cNvPr>
            <p:cNvSpPr/>
            <p:nvPr/>
          </p:nvSpPr>
          <p:spPr>
            <a:xfrm>
              <a:off x="5194921" y="5004282"/>
              <a:ext cx="3152140" cy="339541"/>
            </a:xfrm>
            <a:prstGeom prst="roundRect">
              <a:avLst>
                <a:gd name="adj" fmla="val 207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悪意モデルによる判定</a:t>
              </a:r>
              <a:endParaRPr kumimoji="1" lang="ja-JP" altLang="en-US" dirty="0">
                <a:solidFill>
                  <a:schemeClr val="tx1"/>
                </a:solidFill>
              </a:endParaRPr>
            </a:p>
          </p:txBody>
        </p:sp>
      </p:grpSp>
      <p:sp>
        <p:nvSpPr>
          <p:cNvPr id="26" name="角丸四角形 25">
            <a:extLst>
              <a:ext uri="{FF2B5EF4-FFF2-40B4-BE49-F238E27FC236}">
                <a16:creationId xmlns:a16="http://schemas.microsoft.com/office/drawing/2014/main" xmlns="" id="{07ECA7D0-902A-2842-98A6-EA1B6075D9FC}"/>
              </a:ext>
            </a:extLst>
          </p:cNvPr>
          <p:cNvSpPr/>
          <p:nvPr/>
        </p:nvSpPr>
        <p:spPr>
          <a:xfrm>
            <a:off x="191680" y="4934233"/>
            <a:ext cx="2530421" cy="872661"/>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「君の発表</a:t>
            </a:r>
            <a:endParaRPr lang="en-US" altLang="ja-JP" dirty="0">
              <a:solidFill>
                <a:schemeClr val="tx1"/>
              </a:solidFill>
            </a:endParaRPr>
          </a:p>
          <a:p>
            <a:pPr algn="ctr"/>
            <a:r>
              <a:rPr lang="ja-JP" altLang="en-US">
                <a:solidFill>
                  <a:schemeClr val="tx1"/>
                </a:solidFill>
              </a:rPr>
              <a:t>素晴らしかったよ」</a:t>
            </a:r>
            <a:endParaRPr lang="en-US" altLang="ja-JP" dirty="0">
              <a:solidFill>
                <a:schemeClr val="tx1"/>
              </a:solidFill>
            </a:endParaRPr>
          </a:p>
          <a:p>
            <a:pPr algn="ctr"/>
            <a:r>
              <a:rPr lang="ja-JP" altLang="en-US">
                <a:solidFill>
                  <a:schemeClr val="tx1"/>
                </a:solidFill>
              </a:rPr>
              <a:t>→</a:t>
            </a:r>
            <a:r>
              <a:rPr lang="en-US" altLang="ja-JP" dirty="0">
                <a:solidFill>
                  <a:srgbClr val="FF0000"/>
                </a:solidFill>
              </a:rPr>
              <a:t>0.73</a:t>
            </a:r>
            <a:endParaRPr kumimoji="1" lang="ja-JP" altLang="en-US">
              <a:solidFill>
                <a:srgbClr val="FF0000"/>
              </a:solidFill>
            </a:endParaRPr>
          </a:p>
        </p:txBody>
      </p:sp>
      <p:cxnSp>
        <p:nvCxnSpPr>
          <p:cNvPr id="27" name="直線矢印コネクタ 26">
            <a:extLst>
              <a:ext uri="{FF2B5EF4-FFF2-40B4-BE49-F238E27FC236}">
                <a16:creationId xmlns:a16="http://schemas.microsoft.com/office/drawing/2014/main" xmlns="" id="{897EE314-AB79-4F4F-8D65-DA9F60E6A7F3}"/>
              </a:ext>
            </a:extLst>
          </p:cNvPr>
          <p:cNvCxnSpPr>
            <a:cxnSpLocks/>
          </p:cNvCxnSpPr>
          <p:nvPr/>
        </p:nvCxnSpPr>
        <p:spPr>
          <a:xfrm flipV="1">
            <a:off x="1367774" y="4632640"/>
            <a:ext cx="345523" cy="3395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角丸四角形 27">
            <a:extLst>
              <a:ext uri="{FF2B5EF4-FFF2-40B4-BE49-F238E27FC236}">
                <a16:creationId xmlns:a16="http://schemas.microsoft.com/office/drawing/2014/main" xmlns="" id="{3405AF01-54C0-3841-83BB-79652DAFC081}"/>
              </a:ext>
            </a:extLst>
          </p:cNvPr>
          <p:cNvSpPr/>
          <p:nvPr/>
        </p:nvSpPr>
        <p:spPr>
          <a:xfrm flipH="1">
            <a:off x="6431623" y="4957999"/>
            <a:ext cx="2530421" cy="848891"/>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「君の発表</a:t>
            </a:r>
            <a:endParaRPr lang="en-US" altLang="ja-JP" dirty="0">
              <a:solidFill>
                <a:schemeClr val="tx1"/>
              </a:solidFill>
            </a:endParaRPr>
          </a:p>
          <a:p>
            <a:pPr algn="ctr"/>
            <a:r>
              <a:rPr lang="ja-JP" altLang="en-US">
                <a:solidFill>
                  <a:schemeClr val="tx1"/>
                </a:solidFill>
              </a:rPr>
              <a:t>素晴らしかったよ」</a:t>
            </a:r>
            <a:endParaRPr lang="en-US" altLang="ja-JP" i="1" dirty="0">
              <a:solidFill>
                <a:schemeClr val="tx1"/>
              </a:solidFill>
              <a:latin typeface="Cambria Math" panose="02040503050406030204" pitchFamily="18" charset="0"/>
            </a:endParaRPr>
          </a:p>
          <a:p>
            <a:pPr algn="ctr"/>
            <a:r>
              <a:rPr kumimoji="1" lang="ja-JP" altLang="en-US">
                <a:solidFill>
                  <a:schemeClr val="tx1"/>
                </a:solidFill>
              </a:rPr>
              <a:t>→</a:t>
            </a:r>
            <a:r>
              <a:rPr kumimoji="1" lang="en-US" altLang="ja-JP" dirty="0">
                <a:solidFill>
                  <a:srgbClr val="FF0000"/>
                </a:solidFill>
              </a:rPr>
              <a:t>0.11</a:t>
            </a:r>
            <a:endParaRPr kumimoji="1" lang="ja-JP" altLang="en-US">
              <a:solidFill>
                <a:srgbClr val="FF0000"/>
              </a:solidFill>
            </a:endParaRPr>
          </a:p>
        </p:txBody>
      </p:sp>
      <p:cxnSp>
        <p:nvCxnSpPr>
          <p:cNvPr id="29" name="直線矢印コネクタ 28">
            <a:extLst>
              <a:ext uri="{FF2B5EF4-FFF2-40B4-BE49-F238E27FC236}">
                <a16:creationId xmlns:a16="http://schemas.microsoft.com/office/drawing/2014/main" xmlns="" id="{E79E123F-9AAE-E848-A2C6-48EC70EDA23C}"/>
              </a:ext>
            </a:extLst>
          </p:cNvPr>
          <p:cNvCxnSpPr>
            <a:cxnSpLocks/>
          </p:cNvCxnSpPr>
          <p:nvPr/>
        </p:nvCxnSpPr>
        <p:spPr>
          <a:xfrm flipH="1" flipV="1">
            <a:off x="7607718" y="4628125"/>
            <a:ext cx="345523" cy="3395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xmlns="" id="{1E61577A-4309-DA40-9463-8241562BD7FB}"/>
              </a:ext>
            </a:extLst>
          </p:cNvPr>
          <p:cNvSpPr/>
          <p:nvPr/>
        </p:nvSpPr>
        <p:spPr>
          <a:xfrm>
            <a:off x="2893055" y="5734483"/>
            <a:ext cx="3367614" cy="642008"/>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「君の発表素晴らしかったよ」</a:t>
            </a:r>
            <a:endParaRPr lang="en-US" altLang="ja-JP" dirty="0">
              <a:solidFill>
                <a:schemeClr val="tx1"/>
              </a:solidFill>
            </a:endParaRPr>
          </a:p>
          <a:p>
            <a:pPr algn="ctr"/>
            <a:r>
              <a:rPr lang="ja-JP" altLang="en-US">
                <a:solidFill>
                  <a:schemeClr val="tx1"/>
                </a:solidFill>
              </a:rPr>
              <a:t>→</a:t>
            </a:r>
            <a:r>
              <a:rPr lang="ja-JP" altLang="en-US">
                <a:solidFill>
                  <a:srgbClr val="FF0000"/>
                </a:solidFill>
              </a:rPr>
              <a:t>好意を表す文</a:t>
            </a:r>
            <a:endParaRPr kumimoji="1" lang="ja-JP" altLang="en-US">
              <a:solidFill>
                <a:srgbClr val="FF0000"/>
              </a:solidFill>
            </a:endParaRPr>
          </a:p>
        </p:txBody>
      </p:sp>
      <p:cxnSp>
        <p:nvCxnSpPr>
          <p:cNvPr id="31" name="直線矢印コネクタ 30">
            <a:extLst>
              <a:ext uri="{FF2B5EF4-FFF2-40B4-BE49-F238E27FC236}">
                <a16:creationId xmlns:a16="http://schemas.microsoft.com/office/drawing/2014/main" xmlns="" id="{2460DF41-02C7-8543-93ED-18D4877C5448}"/>
              </a:ext>
            </a:extLst>
          </p:cNvPr>
          <p:cNvCxnSpPr>
            <a:cxnSpLocks/>
            <a:stCxn id="30" idx="0"/>
          </p:cNvCxnSpPr>
          <p:nvPr/>
        </p:nvCxnSpPr>
        <p:spPr>
          <a:xfrm flipV="1">
            <a:off x="4576862" y="5357047"/>
            <a:ext cx="0" cy="377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a:extLst>
              <a:ext uri="{FF2B5EF4-FFF2-40B4-BE49-F238E27FC236}">
                <a16:creationId xmlns:a16="http://schemas.microsoft.com/office/drawing/2014/main" xmlns="" id="{94FE12B0-BE21-824A-A44E-9972834A7425}"/>
              </a:ext>
            </a:extLst>
          </p:cNvPr>
          <p:cNvSpPr/>
          <p:nvPr/>
        </p:nvSpPr>
        <p:spPr>
          <a:xfrm>
            <a:off x="2453311" y="3028388"/>
            <a:ext cx="4247102" cy="387626"/>
          </a:xfrm>
          <a:prstGeom prst="round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例：「君の発表素晴らしかったよ」</a:t>
            </a:r>
            <a:endParaRPr kumimoji="1" lang="ja-JP" altLang="en-US">
              <a:solidFill>
                <a:schemeClr val="tx1"/>
              </a:solidFill>
            </a:endParaRPr>
          </a:p>
        </p:txBody>
      </p:sp>
    </p:spTree>
    <p:extLst>
      <p:ext uri="{BB962C8B-B14F-4D97-AF65-F5344CB8AC3E}">
        <p14:creationId xmlns:p14="http://schemas.microsoft.com/office/powerpoint/2010/main" val="20220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32" grpId="0" animBg="1"/>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13495</TotalTime>
  <Words>3100</Words>
  <Application>Microsoft Office PowerPoint</Application>
  <PresentationFormat>画面に合わせる (4:3)</PresentationFormat>
  <Paragraphs>508</Paragraphs>
  <Slides>33</Slides>
  <Notes>19</Notes>
  <HiddenSlides>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33</vt:i4>
      </vt:variant>
    </vt:vector>
  </HeadingPairs>
  <TitlesOfParts>
    <vt:vector size="43" baseType="lpstr">
      <vt:lpstr>MS PGothic</vt:lpstr>
      <vt:lpstr>MS PGothic</vt:lpstr>
      <vt:lpstr>ＭＳ Ｐゴシック (本文)</vt:lpstr>
      <vt:lpstr>Tsukushi A Round Gothic</vt:lpstr>
      <vt:lpstr>游ゴシック</vt:lpstr>
      <vt:lpstr>Arial</vt:lpstr>
      <vt:lpstr>Calibri</vt:lpstr>
      <vt:lpstr>Cambria Math</vt:lpstr>
      <vt:lpstr>Wingdings</vt:lpstr>
      <vt:lpstr>Office テーマ</vt:lpstr>
      <vt:lpstr>深層学習を用いた好意と悪意を含む表現の可視化による 文章推敲支援</vt:lpstr>
      <vt:lpstr>目次</vt:lpstr>
      <vt:lpstr>研究背景</vt:lpstr>
      <vt:lpstr>関連研究</vt:lpstr>
      <vt:lpstr>研究目的</vt:lpstr>
      <vt:lpstr>読み手に好感をもってもらえる文章</vt:lpstr>
      <vt:lpstr>好意と悪意の表現の可視化による文章推敲支援システム</vt:lpstr>
      <vt:lpstr>単語辞書による好意と悪意を表す単語の抽出</vt:lpstr>
      <vt:lpstr>深層学習による好意と悪意を表す文の抽出</vt:lpstr>
      <vt:lpstr>深層学習による好意モデル/悪意モデルの学習</vt:lpstr>
      <vt:lpstr>文章推敲支援インタフェース</vt:lpstr>
      <vt:lpstr>好意と悪意を表す単語と文の可視化</vt:lpstr>
      <vt:lpstr>文の好意悪意度合い表示</vt:lpstr>
      <vt:lpstr>文章修正を促すメッセージ表示</vt:lpstr>
      <vt:lpstr>文章のスコア表示</vt:lpstr>
      <vt:lpstr>文章推敲支援システムを用いた文章作成実験</vt:lpstr>
      <vt:lpstr>文章推敲によって修正された文の数</vt:lpstr>
      <vt:lpstr>文単位での文章修正の具体例</vt:lpstr>
      <vt:lpstr>推敲された文章の内容評価実験</vt:lpstr>
      <vt:lpstr>推敲されたメールの評価点</vt:lpstr>
      <vt:lpstr>評価点が上昇したメール</vt:lpstr>
      <vt:lpstr>評価点が上昇しなかったメール</vt:lpstr>
      <vt:lpstr>まとめ</vt:lpstr>
      <vt:lpstr>研究業績</vt:lpstr>
      <vt:lpstr>好意と悪意を表す単語辞書の構築方法</vt:lpstr>
      <vt:lpstr>PowerPoint プレゼンテーション</vt:lpstr>
      <vt:lpstr>PowerPoint プレゼンテーション</vt:lpstr>
      <vt:lpstr>精度の定義</vt:lpstr>
      <vt:lpstr>深層学習による好意・悪意を表す文の抽出</vt:lpstr>
      <vt:lpstr>学習方法</vt:lpstr>
      <vt:lpstr>文章推敲のための編集機能</vt:lpstr>
      <vt:lpstr>修正された文の数とその内訳</vt:lpstr>
      <vt:lpstr>システム使用前後での文の評価</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IHORI Shota</dc:creator>
  <cp:lastModifiedBy>庵 翔太</cp:lastModifiedBy>
  <cp:revision>244</cp:revision>
  <cp:lastPrinted>2020-02-16T03:44:52Z</cp:lastPrinted>
  <dcterms:created xsi:type="dcterms:W3CDTF">2020-02-07T05:00:31Z</dcterms:created>
  <dcterms:modified xsi:type="dcterms:W3CDTF">2020-06-10T09:22:17Z</dcterms:modified>
</cp:coreProperties>
</file>